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264" r:id="rId2"/>
    <p:sldId id="261" r:id="rId3"/>
    <p:sldId id="284" r:id="rId4"/>
    <p:sldId id="285" r:id="rId5"/>
    <p:sldId id="262" r:id="rId6"/>
    <p:sldId id="271" r:id="rId7"/>
    <p:sldId id="281" r:id="rId8"/>
    <p:sldId id="280" r:id="rId9"/>
    <p:sldId id="279" r:id="rId10"/>
    <p:sldId id="278" r:id="rId11"/>
    <p:sldId id="276" r:id="rId12"/>
    <p:sldId id="283" r:id="rId13"/>
    <p:sldId id="267" r:id="rId14"/>
    <p:sldId id="265" r:id="rId15"/>
    <p:sldId id="270" r:id="rId16"/>
    <p:sldId id="266" r:id="rId17"/>
    <p:sldId id="268" r:id="rId18"/>
    <p:sldId id="269" r:id="rId19"/>
    <p:sldId id="257" r:id="rId20"/>
    <p:sldId id="256" r:id="rId21"/>
    <p:sldId id="258" r:id="rId22"/>
    <p:sldId id="259" r:id="rId23"/>
    <p:sldId id="26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845"/>
    <p:restoredTop sz="95807"/>
  </p:normalViewPr>
  <p:slideViewPr>
    <p:cSldViewPr snapToGrid="0" snapToObjects="1">
      <p:cViewPr varScale="1">
        <p:scale>
          <a:sx n="106" d="100"/>
          <a:sy n="106" d="100"/>
        </p:scale>
        <p:origin x="304" y="184"/>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78F024-C772-A342-813F-1BED2E6FD63E}" type="datetimeFigureOut">
              <a:rPr lang="en-US" smtClean="0"/>
              <a:t>8/4/22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A99C7E-0EF0-B24C-8A62-242F3DEC2902}" type="slidenum">
              <a:rPr lang="en-US" smtClean="0"/>
              <a:t>‹#›</a:t>
            </a:fld>
            <a:endParaRPr lang="en-US"/>
          </a:p>
        </p:txBody>
      </p:sp>
    </p:spTree>
    <p:extLst>
      <p:ext uri="{BB962C8B-B14F-4D97-AF65-F5344CB8AC3E}">
        <p14:creationId xmlns:p14="http://schemas.microsoft.com/office/powerpoint/2010/main" val="25297746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BA99C7E-0EF0-B24C-8A62-242F3DEC2902}" type="slidenum">
              <a:rPr lang="en-US" smtClean="0"/>
              <a:t>14</a:t>
            </a:fld>
            <a:endParaRPr lang="en-US"/>
          </a:p>
        </p:txBody>
      </p:sp>
    </p:spTree>
    <p:extLst>
      <p:ext uri="{BB962C8B-B14F-4D97-AF65-F5344CB8AC3E}">
        <p14:creationId xmlns:p14="http://schemas.microsoft.com/office/powerpoint/2010/main" val="1158701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1A108-6505-D743-B7D6-F29AB833FC7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DA8465-31F7-A14A-88E8-E0DEAED5F7B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4E1CD5D-B82A-FB47-90FB-7D42D21ED6BD}"/>
              </a:ext>
            </a:extLst>
          </p:cNvPr>
          <p:cNvSpPr>
            <a:spLocks noGrp="1"/>
          </p:cNvSpPr>
          <p:nvPr>
            <p:ph type="dt" sz="half" idx="10"/>
          </p:nvPr>
        </p:nvSpPr>
        <p:spPr/>
        <p:txBody>
          <a:bodyPr/>
          <a:lstStyle/>
          <a:p>
            <a:fld id="{A564E754-80AE-EB4C-9915-2C614CC7A05F}" type="datetimeFigureOut">
              <a:rPr lang="en-US" smtClean="0"/>
              <a:t>8/4/22</a:t>
            </a:fld>
            <a:endParaRPr lang="en-US"/>
          </a:p>
        </p:txBody>
      </p:sp>
      <p:sp>
        <p:nvSpPr>
          <p:cNvPr id="5" name="Footer Placeholder 4">
            <a:extLst>
              <a:ext uri="{FF2B5EF4-FFF2-40B4-BE49-F238E27FC236}">
                <a16:creationId xmlns:a16="http://schemas.microsoft.com/office/drawing/2014/main" id="{F1CEE166-CD4A-1941-B66C-602D65D812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59EA4F-B451-2242-9A64-0193230F6B23}"/>
              </a:ext>
            </a:extLst>
          </p:cNvPr>
          <p:cNvSpPr>
            <a:spLocks noGrp="1"/>
          </p:cNvSpPr>
          <p:nvPr>
            <p:ph type="sldNum" sz="quarter" idx="12"/>
          </p:nvPr>
        </p:nvSpPr>
        <p:spPr/>
        <p:txBody>
          <a:bodyPr/>
          <a:lstStyle/>
          <a:p>
            <a:fld id="{DF1E2CC0-96EB-6946-82DF-55580F99114D}" type="slidenum">
              <a:rPr lang="en-US" smtClean="0"/>
              <a:t>‹#›</a:t>
            </a:fld>
            <a:endParaRPr lang="en-US"/>
          </a:p>
        </p:txBody>
      </p:sp>
    </p:spTree>
    <p:extLst>
      <p:ext uri="{BB962C8B-B14F-4D97-AF65-F5344CB8AC3E}">
        <p14:creationId xmlns:p14="http://schemas.microsoft.com/office/powerpoint/2010/main" val="2974103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9E1244-72BE-8A47-A551-E3BAD312ED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93C1C37-96EE-F447-83AE-24B8338A706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22C36C-4B7C-DD4A-BF0B-7AF55BFA5F50}"/>
              </a:ext>
            </a:extLst>
          </p:cNvPr>
          <p:cNvSpPr>
            <a:spLocks noGrp="1"/>
          </p:cNvSpPr>
          <p:nvPr>
            <p:ph type="dt" sz="half" idx="10"/>
          </p:nvPr>
        </p:nvSpPr>
        <p:spPr/>
        <p:txBody>
          <a:bodyPr/>
          <a:lstStyle/>
          <a:p>
            <a:fld id="{A564E754-80AE-EB4C-9915-2C614CC7A05F}" type="datetimeFigureOut">
              <a:rPr lang="en-US" smtClean="0"/>
              <a:t>8/4/22</a:t>
            </a:fld>
            <a:endParaRPr lang="en-US"/>
          </a:p>
        </p:txBody>
      </p:sp>
      <p:sp>
        <p:nvSpPr>
          <p:cNvPr id="5" name="Footer Placeholder 4">
            <a:extLst>
              <a:ext uri="{FF2B5EF4-FFF2-40B4-BE49-F238E27FC236}">
                <a16:creationId xmlns:a16="http://schemas.microsoft.com/office/drawing/2014/main" id="{EFAC49F2-6F02-644C-830D-A8A30E9EFA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6A51E6-72A3-BE4D-A595-84AFEA46A4C8}"/>
              </a:ext>
            </a:extLst>
          </p:cNvPr>
          <p:cNvSpPr>
            <a:spLocks noGrp="1"/>
          </p:cNvSpPr>
          <p:nvPr>
            <p:ph type="sldNum" sz="quarter" idx="12"/>
          </p:nvPr>
        </p:nvSpPr>
        <p:spPr/>
        <p:txBody>
          <a:bodyPr/>
          <a:lstStyle/>
          <a:p>
            <a:fld id="{DF1E2CC0-96EB-6946-82DF-55580F99114D}" type="slidenum">
              <a:rPr lang="en-US" smtClean="0"/>
              <a:t>‹#›</a:t>
            </a:fld>
            <a:endParaRPr lang="en-US"/>
          </a:p>
        </p:txBody>
      </p:sp>
    </p:spTree>
    <p:extLst>
      <p:ext uri="{BB962C8B-B14F-4D97-AF65-F5344CB8AC3E}">
        <p14:creationId xmlns:p14="http://schemas.microsoft.com/office/powerpoint/2010/main" val="2611445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1ABE94-5192-914E-BD73-2BB3B0C5519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D02F94-A176-884C-81C2-0AB331F1B63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2BF44B-28FD-5C4C-8C76-2FBE8202C24A}"/>
              </a:ext>
            </a:extLst>
          </p:cNvPr>
          <p:cNvSpPr>
            <a:spLocks noGrp="1"/>
          </p:cNvSpPr>
          <p:nvPr>
            <p:ph type="dt" sz="half" idx="10"/>
          </p:nvPr>
        </p:nvSpPr>
        <p:spPr/>
        <p:txBody>
          <a:bodyPr/>
          <a:lstStyle/>
          <a:p>
            <a:fld id="{A564E754-80AE-EB4C-9915-2C614CC7A05F}" type="datetimeFigureOut">
              <a:rPr lang="en-US" smtClean="0"/>
              <a:t>8/4/22</a:t>
            </a:fld>
            <a:endParaRPr lang="en-US"/>
          </a:p>
        </p:txBody>
      </p:sp>
      <p:sp>
        <p:nvSpPr>
          <p:cNvPr id="5" name="Footer Placeholder 4">
            <a:extLst>
              <a:ext uri="{FF2B5EF4-FFF2-40B4-BE49-F238E27FC236}">
                <a16:creationId xmlns:a16="http://schemas.microsoft.com/office/drawing/2014/main" id="{E055EC22-869D-134B-A46B-4269B03651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4D9ACF-3DCF-B947-85ED-BB6F0BB3B3AD}"/>
              </a:ext>
            </a:extLst>
          </p:cNvPr>
          <p:cNvSpPr>
            <a:spLocks noGrp="1"/>
          </p:cNvSpPr>
          <p:nvPr>
            <p:ph type="sldNum" sz="quarter" idx="12"/>
          </p:nvPr>
        </p:nvSpPr>
        <p:spPr/>
        <p:txBody>
          <a:bodyPr/>
          <a:lstStyle/>
          <a:p>
            <a:fld id="{DF1E2CC0-96EB-6946-82DF-55580F99114D}" type="slidenum">
              <a:rPr lang="en-US" smtClean="0"/>
              <a:t>‹#›</a:t>
            </a:fld>
            <a:endParaRPr lang="en-US"/>
          </a:p>
        </p:txBody>
      </p:sp>
    </p:spTree>
    <p:extLst>
      <p:ext uri="{BB962C8B-B14F-4D97-AF65-F5344CB8AC3E}">
        <p14:creationId xmlns:p14="http://schemas.microsoft.com/office/powerpoint/2010/main" val="3282948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FEBFB-D98A-044D-8DDC-BDC82AB017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25A6D6-82C1-9842-8F16-4A886DAEBA7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2ABE21-CBD3-0748-99D5-D5340934E05E}"/>
              </a:ext>
            </a:extLst>
          </p:cNvPr>
          <p:cNvSpPr>
            <a:spLocks noGrp="1"/>
          </p:cNvSpPr>
          <p:nvPr>
            <p:ph type="dt" sz="half" idx="10"/>
          </p:nvPr>
        </p:nvSpPr>
        <p:spPr/>
        <p:txBody>
          <a:bodyPr/>
          <a:lstStyle/>
          <a:p>
            <a:fld id="{A564E754-80AE-EB4C-9915-2C614CC7A05F}" type="datetimeFigureOut">
              <a:rPr lang="en-US" smtClean="0"/>
              <a:t>8/4/22</a:t>
            </a:fld>
            <a:endParaRPr lang="en-US"/>
          </a:p>
        </p:txBody>
      </p:sp>
      <p:sp>
        <p:nvSpPr>
          <p:cNvPr id="5" name="Footer Placeholder 4">
            <a:extLst>
              <a:ext uri="{FF2B5EF4-FFF2-40B4-BE49-F238E27FC236}">
                <a16:creationId xmlns:a16="http://schemas.microsoft.com/office/drawing/2014/main" id="{D944B204-89E2-824C-8BD7-916D13362F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7F10ED-37F1-384C-A6F6-336373E3C545}"/>
              </a:ext>
            </a:extLst>
          </p:cNvPr>
          <p:cNvSpPr>
            <a:spLocks noGrp="1"/>
          </p:cNvSpPr>
          <p:nvPr>
            <p:ph type="sldNum" sz="quarter" idx="12"/>
          </p:nvPr>
        </p:nvSpPr>
        <p:spPr/>
        <p:txBody>
          <a:bodyPr/>
          <a:lstStyle/>
          <a:p>
            <a:fld id="{DF1E2CC0-96EB-6946-82DF-55580F99114D}" type="slidenum">
              <a:rPr lang="en-US" smtClean="0"/>
              <a:t>‹#›</a:t>
            </a:fld>
            <a:endParaRPr lang="en-US"/>
          </a:p>
        </p:txBody>
      </p:sp>
    </p:spTree>
    <p:extLst>
      <p:ext uri="{BB962C8B-B14F-4D97-AF65-F5344CB8AC3E}">
        <p14:creationId xmlns:p14="http://schemas.microsoft.com/office/powerpoint/2010/main" val="342518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9827F5-AD2E-9E41-B726-6925EE3B1A0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73CE0C3-024C-CD41-8F52-CAE00B6CCD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5B24F1-3F36-A840-B4A6-D8F2F39B1A46}"/>
              </a:ext>
            </a:extLst>
          </p:cNvPr>
          <p:cNvSpPr>
            <a:spLocks noGrp="1"/>
          </p:cNvSpPr>
          <p:nvPr>
            <p:ph type="dt" sz="half" idx="10"/>
          </p:nvPr>
        </p:nvSpPr>
        <p:spPr/>
        <p:txBody>
          <a:bodyPr/>
          <a:lstStyle/>
          <a:p>
            <a:fld id="{A564E754-80AE-EB4C-9915-2C614CC7A05F}" type="datetimeFigureOut">
              <a:rPr lang="en-US" smtClean="0"/>
              <a:t>8/4/22</a:t>
            </a:fld>
            <a:endParaRPr lang="en-US"/>
          </a:p>
        </p:txBody>
      </p:sp>
      <p:sp>
        <p:nvSpPr>
          <p:cNvPr id="5" name="Footer Placeholder 4">
            <a:extLst>
              <a:ext uri="{FF2B5EF4-FFF2-40B4-BE49-F238E27FC236}">
                <a16:creationId xmlns:a16="http://schemas.microsoft.com/office/drawing/2014/main" id="{FD1611C5-F351-3F42-85A0-21679B4A22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563809-2F82-164C-8B21-047B41B77B6D}"/>
              </a:ext>
            </a:extLst>
          </p:cNvPr>
          <p:cNvSpPr>
            <a:spLocks noGrp="1"/>
          </p:cNvSpPr>
          <p:nvPr>
            <p:ph type="sldNum" sz="quarter" idx="12"/>
          </p:nvPr>
        </p:nvSpPr>
        <p:spPr/>
        <p:txBody>
          <a:bodyPr/>
          <a:lstStyle/>
          <a:p>
            <a:fld id="{DF1E2CC0-96EB-6946-82DF-55580F99114D}" type="slidenum">
              <a:rPr lang="en-US" smtClean="0"/>
              <a:t>‹#›</a:t>
            </a:fld>
            <a:endParaRPr lang="en-US"/>
          </a:p>
        </p:txBody>
      </p:sp>
    </p:spTree>
    <p:extLst>
      <p:ext uri="{BB962C8B-B14F-4D97-AF65-F5344CB8AC3E}">
        <p14:creationId xmlns:p14="http://schemas.microsoft.com/office/powerpoint/2010/main" val="2877811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04768-CFEC-9F42-90A1-42A945656A6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68DB05E-30DF-0F42-911B-59B94E9A22B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017E5E-2647-A941-A4B5-4ECCA39CCDE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2A955CC-420A-EC44-81C8-4CADA81CC5AD}"/>
              </a:ext>
            </a:extLst>
          </p:cNvPr>
          <p:cNvSpPr>
            <a:spLocks noGrp="1"/>
          </p:cNvSpPr>
          <p:nvPr>
            <p:ph type="dt" sz="half" idx="10"/>
          </p:nvPr>
        </p:nvSpPr>
        <p:spPr/>
        <p:txBody>
          <a:bodyPr/>
          <a:lstStyle/>
          <a:p>
            <a:fld id="{A564E754-80AE-EB4C-9915-2C614CC7A05F}" type="datetimeFigureOut">
              <a:rPr lang="en-US" smtClean="0"/>
              <a:t>8/4/22</a:t>
            </a:fld>
            <a:endParaRPr lang="en-US"/>
          </a:p>
        </p:txBody>
      </p:sp>
      <p:sp>
        <p:nvSpPr>
          <p:cNvPr id="6" name="Footer Placeholder 5">
            <a:extLst>
              <a:ext uri="{FF2B5EF4-FFF2-40B4-BE49-F238E27FC236}">
                <a16:creationId xmlns:a16="http://schemas.microsoft.com/office/drawing/2014/main" id="{FF005145-C0FA-E94F-B925-2C0CFA661B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A25615-6087-914D-81F4-BADA11A31977}"/>
              </a:ext>
            </a:extLst>
          </p:cNvPr>
          <p:cNvSpPr>
            <a:spLocks noGrp="1"/>
          </p:cNvSpPr>
          <p:nvPr>
            <p:ph type="sldNum" sz="quarter" idx="12"/>
          </p:nvPr>
        </p:nvSpPr>
        <p:spPr/>
        <p:txBody>
          <a:bodyPr/>
          <a:lstStyle/>
          <a:p>
            <a:fld id="{DF1E2CC0-96EB-6946-82DF-55580F99114D}" type="slidenum">
              <a:rPr lang="en-US" smtClean="0"/>
              <a:t>‹#›</a:t>
            </a:fld>
            <a:endParaRPr lang="en-US"/>
          </a:p>
        </p:txBody>
      </p:sp>
    </p:spTree>
    <p:extLst>
      <p:ext uri="{BB962C8B-B14F-4D97-AF65-F5344CB8AC3E}">
        <p14:creationId xmlns:p14="http://schemas.microsoft.com/office/powerpoint/2010/main" val="3743535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A587E-3FF9-2D46-9A26-A32FBA594BA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C0EF573-C23D-A04C-8C95-E5718FA511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DBF08D3-1571-F54C-AF3C-DA0DECFD9BB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7B2526-8882-B245-B510-44A9A08A464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C400622-ADCF-104F-A182-9303F99C57C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56A9D74-1C0F-D54D-A921-5B100E7216E2}"/>
              </a:ext>
            </a:extLst>
          </p:cNvPr>
          <p:cNvSpPr>
            <a:spLocks noGrp="1"/>
          </p:cNvSpPr>
          <p:nvPr>
            <p:ph type="dt" sz="half" idx="10"/>
          </p:nvPr>
        </p:nvSpPr>
        <p:spPr/>
        <p:txBody>
          <a:bodyPr/>
          <a:lstStyle/>
          <a:p>
            <a:fld id="{A564E754-80AE-EB4C-9915-2C614CC7A05F}" type="datetimeFigureOut">
              <a:rPr lang="en-US" smtClean="0"/>
              <a:t>8/4/22</a:t>
            </a:fld>
            <a:endParaRPr lang="en-US"/>
          </a:p>
        </p:txBody>
      </p:sp>
      <p:sp>
        <p:nvSpPr>
          <p:cNvPr id="8" name="Footer Placeholder 7">
            <a:extLst>
              <a:ext uri="{FF2B5EF4-FFF2-40B4-BE49-F238E27FC236}">
                <a16:creationId xmlns:a16="http://schemas.microsoft.com/office/drawing/2014/main" id="{7341ABF9-A550-404E-ADFC-C1A44952C2D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6685A2E-EFF8-B64E-8BD1-18A2E291308F}"/>
              </a:ext>
            </a:extLst>
          </p:cNvPr>
          <p:cNvSpPr>
            <a:spLocks noGrp="1"/>
          </p:cNvSpPr>
          <p:nvPr>
            <p:ph type="sldNum" sz="quarter" idx="12"/>
          </p:nvPr>
        </p:nvSpPr>
        <p:spPr/>
        <p:txBody>
          <a:bodyPr/>
          <a:lstStyle/>
          <a:p>
            <a:fld id="{DF1E2CC0-96EB-6946-82DF-55580F99114D}" type="slidenum">
              <a:rPr lang="en-US" smtClean="0"/>
              <a:t>‹#›</a:t>
            </a:fld>
            <a:endParaRPr lang="en-US"/>
          </a:p>
        </p:txBody>
      </p:sp>
    </p:spTree>
    <p:extLst>
      <p:ext uri="{BB962C8B-B14F-4D97-AF65-F5344CB8AC3E}">
        <p14:creationId xmlns:p14="http://schemas.microsoft.com/office/powerpoint/2010/main" val="2726867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950F8-E90E-4D4E-9D6E-C3408A52977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482D819-4636-1140-989B-196E4911205F}"/>
              </a:ext>
            </a:extLst>
          </p:cNvPr>
          <p:cNvSpPr>
            <a:spLocks noGrp="1"/>
          </p:cNvSpPr>
          <p:nvPr>
            <p:ph type="dt" sz="half" idx="10"/>
          </p:nvPr>
        </p:nvSpPr>
        <p:spPr/>
        <p:txBody>
          <a:bodyPr/>
          <a:lstStyle/>
          <a:p>
            <a:fld id="{A564E754-80AE-EB4C-9915-2C614CC7A05F}" type="datetimeFigureOut">
              <a:rPr lang="en-US" smtClean="0"/>
              <a:t>8/4/22</a:t>
            </a:fld>
            <a:endParaRPr lang="en-US"/>
          </a:p>
        </p:txBody>
      </p:sp>
      <p:sp>
        <p:nvSpPr>
          <p:cNvPr id="4" name="Footer Placeholder 3">
            <a:extLst>
              <a:ext uri="{FF2B5EF4-FFF2-40B4-BE49-F238E27FC236}">
                <a16:creationId xmlns:a16="http://schemas.microsoft.com/office/drawing/2014/main" id="{47E00703-0E5B-E042-9002-644B4300B47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DB0E1BD-BCBB-A64C-BC7B-483EB1F79057}"/>
              </a:ext>
            </a:extLst>
          </p:cNvPr>
          <p:cNvSpPr>
            <a:spLocks noGrp="1"/>
          </p:cNvSpPr>
          <p:nvPr>
            <p:ph type="sldNum" sz="quarter" idx="12"/>
          </p:nvPr>
        </p:nvSpPr>
        <p:spPr/>
        <p:txBody>
          <a:bodyPr/>
          <a:lstStyle/>
          <a:p>
            <a:fld id="{DF1E2CC0-96EB-6946-82DF-55580F99114D}" type="slidenum">
              <a:rPr lang="en-US" smtClean="0"/>
              <a:t>‹#›</a:t>
            </a:fld>
            <a:endParaRPr lang="en-US"/>
          </a:p>
        </p:txBody>
      </p:sp>
    </p:spTree>
    <p:extLst>
      <p:ext uri="{BB962C8B-B14F-4D97-AF65-F5344CB8AC3E}">
        <p14:creationId xmlns:p14="http://schemas.microsoft.com/office/powerpoint/2010/main" val="3379165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7D6F0C8-747C-DE4F-BBA9-85555A82A846}"/>
              </a:ext>
            </a:extLst>
          </p:cNvPr>
          <p:cNvSpPr>
            <a:spLocks noGrp="1"/>
          </p:cNvSpPr>
          <p:nvPr>
            <p:ph type="dt" sz="half" idx="10"/>
          </p:nvPr>
        </p:nvSpPr>
        <p:spPr/>
        <p:txBody>
          <a:bodyPr/>
          <a:lstStyle/>
          <a:p>
            <a:fld id="{A564E754-80AE-EB4C-9915-2C614CC7A05F}" type="datetimeFigureOut">
              <a:rPr lang="en-US" smtClean="0"/>
              <a:t>8/4/22</a:t>
            </a:fld>
            <a:endParaRPr lang="en-US"/>
          </a:p>
        </p:txBody>
      </p:sp>
      <p:sp>
        <p:nvSpPr>
          <p:cNvPr id="3" name="Footer Placeholder 2">
            <a:extLst>
              <a:ext uri="{FF2B5EF4-FFF2-40B4-BE49-F238E27FC236}">
                <a16:creationId xmlns:a16="http://schemas.microsoft.com/office/drawing/2014/main" id="{B9B30813-3841-224A-93E9-E9EA6B8EAD7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0A3B8B3-7D53-E646-9376-E3E69EEC8F21}"/>
              </a:ext>
            </a:extLst>
          </p:cNvPr>
          <p:cNvSpPr>
            <a:spLocks noGrp="1"/>
          </p:cNvSpPr>
          <p:nvPr>
            <p:ph type="sldNum" sz="quarter" idx="12"/>
          </p:nvPr>
        </p:nvSpPr>
        <p:spPr/>
        <p:txBody>
          <a:bodyPr/>
          <a:lstStyle/>
          <a:p>
            <a:fld id="{DF1E2CC0-96EB-6946-82DF-55580F99114D}" type="slidenum">
              <a:rPr lang="en-US" smtClean="0"/>
              <a:t>‹#›</a:t>
            </a:fld>
            <a:endParaRPr lang="en-US"/>
          </a:p>
        </p:txBody>
      </p:sp>
    </p:spTree>
    <p:extLst>
      <p:ext uri="{BB962C8B-B14F-4D97-AF65-F5344CB8AC3E}">
        <p14:creationId xmlns:p14="http://schemas.microsoft.com/office/powerpoint/2010/main" val="2435328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3BA99-68F8-9B47-ADF0-42F1AA1E94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8232F3-029F-C64B-8D53-0F3610B31D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0CE2C7E-F613-D843-AEC9-AF0EF0CE71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DADA15C-D144-9643-9BBB-EE59535D1E36}"/>
              </a:ext>
            </a:extLst>
          </p:cNvPr>
          <p:cNvSpPr>
            <a:spLocks noGrp="1"/>
          </p:cNvSpPr>
          <p:nvPr>
            <p:ph type="dt" sz="half" idx="10"/>
          </p:nvPr>
        </p:nvSpPr>
        <p:spPr/>
        <p:txBody>
          <a:bodyPr/>
          <a:lstStyle/>
          <a:p>
            <a:fld id="{A564E754-80AE-EB4C-9915-2C614CC7A05F}" type="datetimeFigureOut">
              <a:rPr lang="en-US" smtClean="0"/>
              <a:t>8/4/22</a:t>
            </a:fld>
            <a:endParaRPr lang="en-US"/>
          </a:p>
        </p:txBody>
      </p:sp>
      <p:sp>
        <p:nvSpPr>
          <p:cNvPr id="6" name="Footer Placeholder 5">
            <a:extLst>
              <a:ext uri="{FF2B5EF4-FFF2-40B4-BE49-F238E27FC236}">
                <a16:creationId xmlns:a16="http://schemas.microsoft.com/office/drawing/2014/main" id="{6728CE41-375C-3448-9251-69766C7774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AF97D0-576D-D247-AB87-8F3E446594F7}"/>
              </a:ext>
            </a:extLst>
          </p:cNvPr>
          <p:cNvSpPr>
            <a:spLocks noGrp="1"/>
          </p:cNvSpPr>
          <p:nvPr>
            <p:ph type="sldNum" sz="quarter" idx="12"/>
          </p:nvPr>
        </p:nvSpPr>
        <p:spPr/>
        <p:txBody>
          <a:bodyPr/>
          <a:lstStyle/>
          <a:p>
            <a:fld id="{DF1E2CC0-96EB-6946-82DF-55580F99114D}" type="slidenum">
              <a:rPr lang="en-US" smtClean="0"/>
              <a:t>‹#›</a:t>
            </a:fld>
            <a:endParaRPr lang="en-US"/>
          </a:p>
        </p:txBody>
      </p:sp>
    </p:spTree>
    <p:extLst>
      <p:ext uri="{BB962C8B-B14F-4D97-AF65-F5344CB8AC3E}">
        <p14:creationId xmlns:p14="http://schemas.microsoft.com/office/powerpoint/2010/main" val="1113187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21838-9A32-B843-8E8F-70E7902940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227C3CA-3F36-D548-B911-9C1B457F61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BC05575-6E40-404D-8598-A88447B392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AC6DC81-EF5E-414D-AADA-B298374E64C0}"/>
              </a:ext>
            </a:extLst>
          </p:cNvPr>
          <p:cNvSpPr>
            <a:spLocks noGrp="1"/>
          </p:cNvSpPr>
          <p:nvPr>
            <p:ph type="dt" sz="half" idx="10"/>
          </p:nvPr>
        </p:nvSpPr>
        <p:spPr/>
        <p:txBody>
          <a:bodyPr/>
          <a:lstStyle/>
          <a:p>
            <a:fld id="{A564E754-80AE-EB4C-9915-2C614CC7A05F}" type="datetimeFigureOut">
              <a:rPr lang="en-US" smtClean="0"/>
              <a:t>8/4/22</a:t>
            </a:fld>
            <a:endParaRPr lang="en-US"/>
          </a:p>
        </p:txBody>
      </p:sp>
      <p:sp>
        <p:nvSpPr>
          <p:cNvPr id="6" name="Footer Placeholder 5">
            <a:extLst>
              <a:ext uri="{FF2B5EF4-FFF2-40B4-BE49-F238E27FC236}">
                <a16:creationId xmlns:a16="http://schemas.microsoft.com/office/drawing/2014/main" id="{BCFCF7C4-F736-654B-A408-B129412146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A3DF116-6913-7843-BC72-53D84C3B32F9}"/>
              </a:ext>
            </a:extLst>
          </p:cNvPr>
          <p:cNvSpPr>
            <a:spLocks noGrp="1"/>
          </p:cNvSpPr>
          <p:nvPr>
            <p:ph type="sldNum" sz="quarter" idx="12"/>
          </p:nvPr>
        </p:nvSpPr>
        <p:spPr/>
        <p:txBody>
          <a:bodyPr/>
          <a:lstStyle/>
          <a:p>
            <a:fld id="{DF1E2CC0-96EB-6946-82DF-55580F99114D}" type="slidenum">
              <a:rPr lang="en-US" smtClean="0"/>
              <a:t>‹#›</a:t>
            </a:fld>
            <a:endParaRPr lang="en-US"/>
          </a:p>
        </p:txBody>
      </p:sp>
    </p:spTree>
    <p:extLst>
      <p:ext uri="{BB962C8B-B14F-4D97-AF65-F5344CB8AC3E}">
        <p14:creationId xmlns:p14="http://schemas.microsoft.com/office/powerpoint/2010/main" val="3686609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B8C85C-0A5C-8D40-AB29-76557FA7767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7A230CD-E861-BF4C-A5CD-0FBE56FDFA1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11B22E-ECDB-5649-978C-61C5F650E6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64E754-80AE-EB4C-9915-2C614CC7A05F}" type="datetimeFigureOut">
              <a:rPr lang="en-US" smtClean="0"/>
              <a:t>8/4/22</a:t>
            </a:fld>
            <a:endParaRPr lang="en-US"/>
          </a:p>
        </p:txBody>
      </p:sp>
      <p:sp>
        <p:nvSpPr>
          <p:cNvPr id="5" name="Footer Placeholder 4">
            <a:extLst>
              <a:ext uri="{FF2B5EF4-FFF2-40B4-BE49-F238E27FC236}">
                <a16:creationId xmlns:a16="http://schemas.microsoft.com/office/drawing/2014/main" id="{ABAC230E-F778-904C-AF59-53D94A9327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DC669FF-F826-D54A-9889-C3F38ED540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1E2CC0-96EB-6946-82DF-55580F99114D}" type="slidenum">
              <a:rPr lang="en-US" smtClean="0"/>
              <a:t>‹#›</a:t>
            </a:fld>
            <a:endParaRPr lang="en-US"/>
          </a:p>
        </p:txBody>
      </p:sp>
    </p:spTree>
    <p:extLst>
      <p:ext uri="{BB962C8B-B14F-4D97-AF65-F5344CB8AC3E}">
        <p14:creationId xmlns:p14="http://schemas.microsoft.com/office/powerpoint/2010/main" val="21801890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173560A-292A-EB47-9432-2F7FFD45BA4D}"/>
              </a:ext>
            </a:extLst>
          </p:cNvPr>
          <p:cNvSpPr>
            <a:spLocks noGrp="1"/>
          </p:cNvSpPr>
          <p:nvPr>
            <p:ph type="ctrTitle"/>
          </p:nvPr>
        </p:nvSpPr>
        <p:spPr>
          <a:xfrm>
            <a:off x="1524000" y="1122363"/>
            <a:ext cx="9144000" cy="2387600"/>
          </a:xfrm>
          <a:noFill/>
        </p:spPr>
        <p:txBody>
          <a:bodyPr>
            <a:normAutofit fontScale="90000"/>
          </a:bodyPr>
          <a:lstStyle/>
          <a:p>
            <a:r>
              <a:rPr lang="en-AU" b="1" dirty="0"/>
              <a:t>The benefits and challenges of working in an aged care facility</a:t>
            </a:r>
            <a:br>
              <a:rPr lang="en-AU" b="1" dirty="0"/>
            </a:br>
            <a:endParaRPr lang="en-US" dirty="0"/>
          </a:p>
        </p:txBody>
      </p:sp>
      <p:sp>
        <p:nvSpPr>
          <p:cNvPr id="8" name="Subtitle 7">
            <a:extLst>
              <a:ext uri="{FF2B5EF4-FFF2-40B4-BE49-F238E27FC236}">
                <a16:creationId xmlns:a16="http://schemas.microsoft.com/office/drawing/2014/main" id="{B3BA74D4-729A-2F4D-9B7C-62C16DED6509}"/>
              </a:ext>
            </a:extLst>
          </p:cNvPr>
          <p:cNvSpPr>
            <a:spLocks noGrp="1"/>
          </p:cNvSpPr>
          <p:nvPr>
            <p:ph type="subTitle" idx="1"/>
          </p:nvPr>
        </p:nvSpPr>
        <p:spPr>
          <a:xfrm>
            <a:off x="1524000" y="3602037"/>
            <a:ext cx="9144000" cy="1968583"/>
          </a:xfrm>
        </p:spPr>
        <p:txBody>
          <a:bodyPr>
            <a:noAutofit/>
          </a:bodyPr>
          <a:lstStyle/>
          <a:p>
            <a:r>
              <a:rPr lang="en-AU" sz="4400" b="1" dirty="0"/>
              <a:t>Maintaining yourself and your enthusiasm in the workplace and What DMT can offer this population</a:t>
            </a:r>
            <a:br>
              <a:rPr lang="en-AU" sz="4400" dirty="0"/>
            </a:br>
            <a:endParaRPr lang="en-US" sz="4400" dirty="0"/>
          </a:p>
        </p:txBody>
      </p:sp>
    </p:spTree>
    <p:extLst>
      <p:ext uri="{BB962C8B-B14F-4D97-AF65-F5344CB8AC3E}">
        <p14:creationId xmlns:p14="http://schemas.microsoft.com/office/powerpoint/2010/main" val="23254777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9A03C-A6F0-5040-8EFD-CE739316B4D8}"/>
              </a:ext>
            </a:extLst>
          </p:cNvPr>
          <p:cNvSpPr>
            <a:spLocks noGrp="1"/>
          </p:cNvSpPr>
          <p:nvPr>
            <p:ph type="title"/>
          </p:nvPr>
        </p:nvSpPr>
        <p:spPr>
          <a:solidFill>
            <a:schemeClr val="accent2"/>
          </a:solidFill>
        </p:spPr>
        <p:txBody>
          <a:bodyPr>
            <a:normAutofit fontScale="90000"/>
          </a:bodyPr>
          <a:lstStyle/>
          <a:p>
            <a:r>
              <a:rPr lang="en-AU" b="1" dirty="0"/>
              <a:t>What do I meet when I enter an aged care home.</a:t>
            </a:r>
            <a:br>
              <a:rPr lang="en-AU" b="1" dirty="0"/>
            </a:br>
            <a:endParaRPr lang="en-US" dirty="0"/>
          </a:p>
        </p:txBody>
      </p:sp>
      <p:sp>
        <p:nvSpPr>
          <p:cNvPr id="3" name="Content Placeholder 2">
            <a:extLst>
              <a:ext uri="{FF2B5EF4-FFF2-40B4-BE49-F238E27FC236}">
                <a16:creationId xmlns:a16="http://schemas.microsoft.com/office/drawing/2014/main" id="{F10EAC21-C714-0645-A41F-66B36E0C1C63}"/>
              </a:ext>
            </a:extLst>
          </p:cNvPr>
          <p:cNvSpPr>
            <a:spLocks noGrp="1"/>
          </p:cNvSpPr>
          <p:nvPr>
            <p:ph idx="1"/>
          </p:nvPr>
        </p:nvSpPr>
        <p:spPr>
          <a:xfrm>
            <a:off x="838200" y="1837657"/>
            <a:ext cx="10515600" cy="4351338"/>
          </a:xfrm>
        </p:spPr>
        <p:txBody>
          <a:bodyPr/>
          <a:lstStyle/>
          <a:p>
            <a:pPr lvl="0"/>
            <a:r>
              <a:rPr lang="en-US" dirty="0"/>
              <a:t>Loss of Context:  As an aged  client, I’m placed in an environment where I have no connection at a time of my life when it is more difficult for me to make connections</a:t>
            </a:r>
          </a:p>
          <a:p>
            <a:pPr marL="285750" indent="-285750"/>
            <a:r>
              <a:rPr lang="en-US" dirty="0"/>
              <a:t>Individuals with less energy, Restricted movement, Pain, loss of hearing.</a:t>
            </a:r>
          </a:p>
          <a:p>
            <a:pPr marL="285750" indent="-285750"/>
            <a:r>
              <a:rPr lang="en-US" dirty="0"/>
              <a:t> </a:t>
            </a:r>
            <a:r>
              <a:rPr lang="en-US" dirty="0" err="1"/>
              <a:t>Institutionalised</a:t>
            </a:r>
            <a:r>
              <a:rPr lang="en-US" dirty="0"/>
              <a:t> individuals – it can feel impersonal or at worst dehumanizing.</a:t>
            </a:r>
          </a:p>
          <a:p>
            <a:pPr marL="285750" indent="-285750"/>
            <a:r>
              <a:rPr lang="en-US" dirty="0"/>
              <a:t>uninterested or disaffected (angry that they are there and therefore generally resistant)</a:t>
            </a:r>
            <a:endParaRPr lang="en-AU" dirty="0"/>
          </a:p>
          <a:p>
            <a:pPr marL="285750" indent="-285750"/>
            <a:endParaRPr lang="en-AU" dirty="0"/>
          </a:p>
          <a:p>
            <a:pPr marL="285750" lvl="0" indent="-285750"/>
            <a:endParaRPr lang="en-AU" dirty="0"/>
          </a:p>
          <a:p>
            <a:pPr marL="285750" lvl="0" indent="-285750"/>
            <a:endParaRPr lang="en-AU" dirty="0"/>
          </a:p>
          <a:p>
            <a:endParaRPr lang="en-US" dirty="0"/>
          </a:p>
        </p:txBody>
      </p:sp>
    </p:spTree>
    <p:extLst>
      <p:ext uri="{BB962C8B-B14F-4D97-AF65-F5344CB8AC3E}">
        <p14:creationId xmlns:p14="http://schemas.microsoft.com/office/powerpoint/2010/main" val="9062238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9A03C-A6F0-5040-8EFD-CE739316B4D8}"/>
              </a:ext>
            </a:extLst>
          </p:cNvPr>
          <p:cNvSpPr>
            <a:spLocks noGrp="1"/>
          </p:cNvSpPr>
          <p:nvPr>
            <p:ph type="title"/>
          </p:nvPr>
        </p:nvSpPr>
        <p:spPr>
          <a:solidFill>
            <a:schemeClr val="accent2"/>
          </a:solidFill>
        </p:spPr>
        <p:txBody>
          <a:bodyPr>
            <a:normAutofit fontScale="90000"/>
          </a:bodyPr>
          <a:lstStyle/>
          <a:p>
            <a:r>
              <a:rPr lang="en-AU" b="1" dirty="0"/>
              <a:t>What do I meet when I enter an aged care home.</a:t>
            </a:r>
            <a:br>
              <a:rPr lang="en-AU" b="1" dirty="0"/>
            </a:br>
            <a:endParaRPr lang="en-US" dirty="0"/>
          </a:p>
        </p:txBody>
      </p:sp>
      <p:sp>
        <p:nvSpPr>
          <p:cNvPr id="3" name="Content Placeholder 2">
            <a:extLst>
              <a:ext uri="{FF2B5EF4-FFF2-40B4-BE49-F238E27FC236}">
                <a16:creationId xmlns:a16="http://schemas.microsoft.com/office/drawing/2014/main" id="{F10EAC21-C714-0645-A41F-66B36E0C1C63}"/>
              </a:ext>
            </a:extLst>
          </p:cNvPr>
          <p:cNvSpPr>
            <a:spLocks noGrp="1"/>
          </p:cNvSpPr>
          <p:nvPr>
            <p:ph idx="1"/>
          </p:nvPr>
        </p:nvSpPr>
        <p:spPr/>
        <p:txBody>
          <a:bodyPr>
            <a:normAutofit lnSpcReduction="10000"/>
          </a:bodyPr>
          <a:lstStyle/>
          <a:p>
            <a:pPr lvl="0"/>
            <a:r>
              <a:rPr lang="en-US" dirty="0"/>
              <a:t>Loss of Context:  As an aged  client, I’m placed in an environment where I have no connection at a time of my life when it is more difficult for me to make connections</a:t>
            </a:r>
          </a:p>
          <a:p>
            <a:pPr marL="285750" lvl="0" indent="-285750"/>
            <a:r>
              <a:rPr lang="en-US" dirty="0"/>
              <a:t>Individuals with less energy, Restricted movement, Pain, loss of hearing.</a:t>
            </a:r>
          </a:p>
          <a:p>
            <a:pPr marL="285750" indent="-285750"/>
            <a:r>
              <a:rPr lang="en-US" dirty="0" err="1"/>
              <a:t>Institutionalised</a:t>
            </a:r>
            <a:r>
              <a:rPr lang="en-US" dirty="0"/>
              <a:t> individuals – it can feel impersonal or at worst dehumanizing.</a:t>
            </a:r>
          </a:p>
          <a:p>
            <a:pPr marL="285750" indent="-285750"/>
            <a:r>
              <a:rPr lang="en-US" dirty="0"/>
              <a:t>uninterested or disaffected (angry that they are there and therefore generally resistant)</a:t>
            </a:r>
          </a:p>
          <a:p>
            <a:pPr marL="285750" indent="-285750"/>
            <a:r>
              <a:rPr lang="en-US" dirty="0"/>
              <a:t>individuals who are often deteriorating physically and mentally.</a:t>
            </a:r>
            <a:endParaRPr lang="en-AU" dirty="0"/>
          </a:p>
          <a:p>
            <a:pPr marL="285750" indent="-285750"/>
            <a:endParaRPr lang="en-AU" dirty="0"/>
          </a:p>
          <a:p>
            <a:pPr marL="285750" indent="-285750"/>
            <a:endParaRPr lang="en-AU" dirty="0"/>
          </a:p>
          <a:p>
            <a:pPr marL="285750" lvl="0" indent="-285750"/>
            <a:endParaRPr lang="en-AU" dirty="0"/>
          </a:p>
          <a:p>
            <a:endParaRPr lang="en-US" dirty="0"/>
          </a:p>
        </p:txBody>
      </p:sp>
    </p:spTree>
    <p:extLst>
      <p:ext uri="{BB962C8B-B14F-4D97-AF65-F5344CB8AC3E}">
        <p14:creationId xmlns:p14="http://schemas.microsoft.com/office/powerpoint/2010/main" val="27261249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9A03C-A6F0-5040-8EFD-CE739316B4D8}"/>
              </a:ext>
            </a:extLst>
          </p:cNvPr>
          <p:cNvSpPr>
            <a:spLocks noGrp="1"/>
          </p:cNvSpPr>
          <p:nvPr>
            <p:ph type="title"/>
          </p:nvPr>
        </p:nvSpPr>
        <p:spPr>
          <a:solidFill>
            <a:schemeClr val="accent2"/>
          </a:solidFill>
        </p:spPr>
        <p:txBody>
          <a:bodyPr>
            <a:normAutofit fontScale="90000"/>
          </a:bodyPr>
          <a:lstStyle/>
          <a:p>
            <a:r>
              <a:rPr lang="en-AU" b="1" dirty="0"/>
              <a:t>What do I meet when I enter an aged care home.</a:t>
            </a:r>
            <a:br>
              <a:rPr lang="en-AU" b="1" dirty="0"/>
            </a:br>
            <a:endParaRPr lang="en-US" dirty="0"/>
          </a:p>
        </p:txBody>
      </p:sp>
      <p:sp>
        <p:nvSpPr>
          <p:cNvPr id="3" name="Content Placeholder 2">
            <a:extLst>
              <a:ext uri="{FF2B5EF4-FFF2-40B4-BE49-F238E27FC236}">
                <a16:creationId xmlns:a16="http://schemas.microsoft.com/office/drawing/2014/main" id="{F10EAC21-C714-0645-A41F-66B36E0C1C63}"/>
              </a:ext>
            </a:extLst>
          </p:cNvPr>
          <p:cNvSpPr>
            <a:spLocks noGrp="1"/>
          </p:cNvSpPr>
          <p:nvPr>
            <p:ph idx="1"/>
          </p:nvPr>
        </p:nvSpPr>
        <p:spPr/>
        <p:txBody>
          <a:bodyPr>
            <a:normAutofit fontScale="92500"/>
          </a:bodyPr>
          <a:lstStyle/>
          <a:p>
            <a:pPr lvl="0"/>
            <a:r>
              <a:rPr lang="en-US" dirty="0"/>
              <a:t>Loss of Context:  As an aged  client, I’m placed in an environment where I have no connection at a time of my life when it is more difficult for me to make connections</a:t>
            </a:r>
          </a:p>
          <a:p>
            <a:pPr marL="285750" lvl="0" indent="-285750"/>
            <a:r>
              <a:rPr lang="en-US" dirty="0"/>
              <a:t>Individuals with less energy, Restricted movement, Pain, loss of hearing.</a:t>
            </a:r>
          </a:p>
          <a:p>
            <a:pPr marL="285750" indent="-285750"/>
            <a:r>
              <a:rPr lang="en-US" dirty="0" err="1"/>
              <a:t>Institutionalised</a:t>
            </a:r>
            <a:r>
              <a:rPr lang="en-US" dirty="0"/>
              <a:t> individuals – it can feel impersonal or at worst dehumanizing.</a:t>
            </a:r>
          </a:p>
          <a:p>
            <a:pPr marL="285750" indent="-285750"/>
            <a:r>
              <a:rPr lang="en-US" dirty="0"/>
              <a:t>uninterested or disaffected (angry that they are there and therefore generally resistant)</a:t>
            </a:r>
          </a:p>
          <a:p>
            <a:pPr marL="285750" indent="-285750"/>
            <a:r>
              <a:rPr lang="en-US" dirty="0"/>
              <a:t>individuals who are often deteriorating physically and mentally.</a:t>
            </a:r>
          </a:p>
          <a:p>
            <a:pPr marL="285750" indent="-285750"/>
            <a:r>
              <a:rPr lang="en-US" dirty="0"/>
              <a:t>Death of residents</a:t>
            </a:r>
            <a:endParaRPr lang="en-AU" dirty="0"/>
          </a:p>
          <a:p>
            <a:pPr marL="285750" indent="-285750"/>
            <a:endParaRPr lang="en-AU" dirty="0"/>
          </a:p>
          <a:p>
            <a:pPr marL="285750" indent="-285750"/>
            <a:endParaRPr lang="en-AU" dirty="0"/>
          </a:p>
          <a:p>
            <a:pPr marL="285750" indent="-285750"/>
            <a:endParaRPr lang="en-AU" dirty="0"/>
          </a:p>
          <a:p>
            <a:pPr marL="285750" lvl="0" indent="-285750"/>
            <a:endParaRPr lang="en-AU" dirty="0"/>
          </a:p>
          <a:p>
            <a:endParaRPr lang="en-US" dirty="0"/>
          </a:p>
        </p:txBody>
      </p:sp>
    </p:spTree>
    <p:extLst>
      <p:ext uri="{BB962C8B-B14F-4D97-AF65-F5344CB8AC3E}">
        <p14:creationId xmlns:p14="http://schemas.microsoft.com/office/powerpoint/2010/main" val="31294828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E780B55-CFE6-E74C-8536-89918716A948}"/>
              </a:ext>
            </a:extLst>
          </p:cNvPr>
          <p:cNvSpPr txBox="1"/>
          <p:nvPr/>
        </p:nvSpPr>
        <p:spPr>
          <a:xfrm>
            <a:off x="719328" y="646176"/>
            <a:ext cx="9595104" cy="2339102"/>
          </a:xfrm>
          <a:prstGeom prst="rect">
            <a:avLst/>
          </a:prstGeom>
          <a:noFill/>
        </p:spPr>
        <p:txBody>
          <a:bodyPr wrap="square" rtlCol="0">
            <a:spAutoFit/>
          </a:bodyPr>
          <a:lstStyle/>
          <a:p>
            <a:r>
              <a:rPr lang="en-AU" sz="3200" b="1" dirty="0"/>
              <a:t>How do I get the clients to want to participate. What would make them want to come? </a:t>
            </a:r>
            <a:r>
              <a:rPr lang="en-AU" sz="3200" dirty="0"/>
              <a:t>How do I make it relevant for them when they don’t know what dance movement  therapy is.</a:t>
            </a:r>
          </a:p>
          <a:p>
            <a:r>
              <a:rPr lang="en-AU" dirty="0"/>
              <a:t> </a:t>
            </a:r>
          </a:p>
        </p:txBody>
      </p:sp>
    </p:spTree>
    <p:extLst>
      <p:ext uri="{BB962C8B-B14F-4D97-AF65-F5344CB8AC3E}">
        <p14:creationId xmlns:p14="http://schemas.microsoft.com/office/powerpoint/2010/main" val="19833836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66355BD-FE81-BA45-8D05-A81F254E41C0}"/>
              </a:ext>
            </a:extLst>
          </p:cNvPr>
          <p:cNvSpPr txBox="1"/>
          <p:nvPr/>
        </p:nvSpPr>
        <p:spPr>
          <a:xfrm>
            <a:off x="633984" y="597408"/>
            <a:ext cx="10899648" cy="4647426"/>
          </a:xfrm>
          <a:prstGeom prst="rect">
            <a:avLst/>
          </a:prstGeom>
          <a:noFill/>
        </p:spPr>
        <p:txBody>
          <a:bodyPr wrap="square" rtlCol="0">
            <a:spAutoFit/>
          </a:bodyPr>
          <a:lstStyle/>
          <a:p>
            <a:pPr algn="ctr"/>
            <a:endParaRPr lang="en-AU" sz="4800" b="1" dirty="0"/>
          </a:p>
          <a:p>
            <a:pPr algn="ctr"/>
            <a:r>
              <a:rPr lang="en-AU" sz="4800" b="1" dirty="0"/>
              <a:t>Charm Them </a:t>
            </a:r>
          </a:p>
          <a:p>
            <a:pPr algn="ctr"/>
            <a:endParaRPr lang="en-AU" sz="4800" dirty="0"/>
          </a:p>
          <a:p>
            <a:pPr algn="ctr"/>
            <a:r>
              <a:rPr lang="en-AU" sz="3200" dirty="0"/>
              <a:t>Create an atmosphere to make it appealing</a:t>
            </a:r>
          </a:p>
          <a:p>
            <a:pPr algn="ctr"/>
            <a:endParaRPr lang="en-AU" sz="3200" dirty="0"/>
          </a:p>
          <a:p>
            <a:pPr algn="ctr"/>
            <a:r>
              <a:rPr lang="en-AU" sz="2800" dirty="0"/>
              <a:t>Any suggestions? </a:t>
            </a:r>
          </a:p>
          <a:p>
            <a:pPr algn="ctr"/>
            <a:endParaRPr lang="en-AU" sz="3200" dirty="0"/>
          </a:p>
          <a:p>
            <a:pPr algn="ctr"/>
            <a:endParaRPr lang="en-US" sz="2800" dirty="0"/>
          </a:p>
        </p:txBody>
      </p:sp>
    </p:spTree>
    <p:extLst>
      <p:ext uri="{BB962C8B-B14F-4D97-AF65-F5344CB8AC3E}">
        <p14:creationId xmlns:p14="http://schemas.microsoft.com/office/powerpoint/2010/main" val="10803239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00F20C8-4637-DD42-B8A3-14F445BFFFEE}"/>
              </a:ext>
            </a:extLst>
          </p:cNvPr>
          <p:cNvSpPr txBox="1"/>
          <p:nvPr/>
        </p:nvSpPr>
        <p:spPr>
          <a:xfrm>
            <a:off x="1060704" y="609600"/>
            <a:ext cx="9290304" cy="4524315"/>
          </a:xfrm>
          <a:prstGeom prst="rect">
            <a:avLst/>
          </a:prstGeom>
          <a:noFill/>
        </p:spPr>
        <p:txBody>
          <a:bodyPr wrap="square" rtlCol="0">
            <a:spAutoFit/>
          </a:bodyPr>
          <a:lstStyle/>
          <a:p>
            <a:r>
              <a:rPr lang="en-US" sz="2400" b="1" dirty="0"/>
              <a:t>				EXPERIENTIAL</a:t>
            </a:r>
          </a:p>
          <a:p>
            <a:pPr marL="342900" indent="-342900">
              <a:buFont typeface="+mj-lt"/>
              <a:buAutoNum type="arabicPeriod"/>
            </a:pPr>
            <a:endParaRPr lang="en-US" sz="2400" b="1" dirty="0"/>
          </a:p>
          <a:p>
            <a:pPr marL="342900" indent="-342900">
              <a:buFont typeface="+mj-lt"/>
              <a:buAutoNum type="arabicPeriod"/>
            </a:pPr>
            <a:r>
              <a:rPr lang="en-US" sz="2400" b="1" dirty="0"/>
              <a:t>Walk around your home and select some object with which you can create a circle like shape. This will represent your safe space.</a:t>
            </a:r>
          </a:p>
          <a:p>
            <a:pPr marL="342900" indent="-342900">
              <a:buFont typeface="+mj-lt"/>
              <a:buAutoNum type="arabicPeriod"/>
            </a:pPr>
            <a:endParaRPr lang="en-US" sz="2400" b="1" dirty="0"/>
          </a:p>
          <a:p>
            <a:pPr marL="342900" indent="-342900">
              <a:buFont typeface="+mj-lt"/>
              <a:buAutoNum type="arabicPeriod"/>
            </a:pPr>
            <a:r>
              <a:rPr lang="en-US" sz="2400" b="1" dirty="0"/>
              <a:t> Place some objects (2 or 3) that you are attracted to or love within it.</a:t>
            </a:r>
          </a:p>
          <a:p>
            <a:pPr marL="342900" indent="-342900">
              <a:buFont typeface="+mj-lt"/>
              <a:buAutoNum type="arabicPeriod"/>
            </a:pPr>
            <a:endParaRPr lang="en-US" sz="2400" b="1" dirty="0"/>
          </a:p>
          <a:p>
            <a:pPr marL="342900" indent="-342900">
              <a:buFont typeface="+mj-lt"/>
              <a:buAutoNum type="arabicPeriod"/>
            </a:pPr>
            <a:r>
              <a:rPr lang="en-US" sz="2400" b="1" dirty="0"/>
              <a:t>Sit within your safe space circle and draw or move with the intention of allowing a theme to emerge that will nurture and draw in an elderly group in a hostel. Feel free to use anything you’ve collected or not.</a:t>
            </a:r>
          </a:p>
        </p:txBody>
      </p:sp>
    </p:spTree>
    <p:extLst>
      <p:ext uri="{BB962C8B-B14F-4D97-AF65-F5344CB8AC3E}">
        <p14:creationId xmlns:p14="http://schemas.microsoft.com/office/powerpoint/2010/main" val="30154866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AAA5DD6-2968-E649-A920-9B312E04896A}"/>
              </a:ext>
            </a:extLst>
          </p:cNvPr>
          <p:cNvSpPr txBox="1"/>
          <p:nvPr/>
        </p:nvSpPr>
        <p:spPr>
          <a:xfrm>
            <a:off x="0" y="158336"/>
            <a:ext cx="11225463" cy="6217087"/>
          </a:xfrm>
          <a:prstGeom prst="rect">
            <a:avLst/>
          </a:prstGeom>
          <a:noFill/>
        </p:spPr>
        <p:txBody>
          <a:bodyPr wrap="square" rtlCol="0">
            <a:spAutoFit/>
          </a:bodyPr>
          <a:lstStyle/>
          <a:p>
            <a:r>
              <a:rPr lang="en-AU" sz="3600" b="1" dirty="0"/>
              <a:t>Things that help to Maintain yourself (professional self esteem) and your enthusiasm in the workplace</a:t>
            </a:r>
          </a:p>
          <a:p>
            <a:r>
              <a:rPr lang="en-AU" dirty="0"/>
              <a:t> </a:t>
            </a:r>
            <a:endParaRPr lang="en-AU" b="1" dirty="0"/>
          </a:p>
          <a:p>
            <a:pPr marL="457200" lvl="0" indent="-457200">
              <a:buFont typeface="Arial" panose="020B0604020202020204" pitchFamily="34" charset="0"/>
              <a:buChar char="•"/>
            </a:pPr>
            <a:r>
              <a:rPr lang="en-AU" sz="2800" b="1" dirty="0" err="1"/>
              <a:t>Liase</a:t>
            </a:r>
            <a:r>
              <a:rPr lang="en-AU" sz="2800" b="1" dirty="0"/>
              <a:t> with the activities coordinator </a:t>
            </a:r>
            <a:r>
              <a:rPr lang="en-AU" sz="2800" dirty="0"/>
              <a:t>about what her goals for the group are, be onboard and have him/her onboard and supporting your work. </a:t>
            </a:r>
          </a:p>
          <a:p>
            <a:pPr marL="457200" lvl="0" indent="-457200">
              <a:buFont typeface="Arial" panose="020B0604020202020204" pitchFamily="34" charset="0"/>
              <a:buChar char="•"/>
            </a:pPr>
            <a:r>
              <a:rPr lang="en-AU" sz="2800" dirty="0"/>
              <a:t>Aged care organisations have to meet </a:t>
            </a:r>
            <a:r>
              <a:rPr lang="en-AU" sz="2800" b="1" dirty="0"/>
              <a:t>Quality Standards </a:t>
            </a:r>
            <a:r>
              <a:rPr lang="en-AU" sz="2800" dirty="0"/>
              <a:t>set by government and they are regularly audited. Be familiar with the terms used and  the Quality Standards that your work can contribute to by doing a bit of research beforehand.</a:t>
            </a:r>
          </a:p>
          <a:p>
            <a:pPr marL="457200" lvl="0" indent="-457200">
              <a:buFont typeface="Arial" panose="020B0604020202020204" pitchFamily="34" charset="0"/>
              <a:buChar char="•"/>
            </a:pPr>
            <a:r>
              <a:rPr lang="en-AU" sz="2800" b="1" dirty="0"/>
              <a:t>Keep a log</a:t>
            </a:r>
            <a:r>
              <a:rPr lang="en-AU" sz="2800" dirty="0"/>
              <a:t>. Writing out your goals, session plans, and post-session notes will help you understand the effect of your work and what contribution is taking place. Note the things that work and how they had an effect on particular residents. Some hostels may want you to write up session notes for them.</a:t>
            </a:r>
          </a:p>
        </p:txBody>
      </p:sp>
    </p:spTree>
    <p:extLst>
      <p:ext uri="{BB962C8B-B14F-4D97-AF65-F5344CB8AC3E}">
        <p14:creationId xmlns:p14="http://schemas.microsoft.com/office/powerpoint/2010/main" val="24103590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EAA09F0-3A4B-C948-9980-444322777C69}"/>
              </a:ext>
            </a:extLst>
          </p:cNvPr>
          <p:cNvSpPr txBox="1"/>
          <p:nvPr/>
        </p:nvSpPr>
        <p:spPr>
          <a:xfrm>
            <a:off x="463296" y="707136"/>
            <a:ext cx="10375392" cy="5139869"/>
          </a:xfrm>
          <a:prstGeom prst="rect">
            <a:avLst/>
          </a:prstGeom>
          <a:noFill/>
        </p:spPr>
        <p:txBody>
          <a:bodyPr wrap="square" rtlCol="0">
            <a:spAutoFit/>
          </a:bodyPr>
          <a:lstStyle/>
          <a:p>
            <a:pPr lvl="1"/>
            <a:r>
              <a:rPr lang="en-AU" sz="3600" dirty="0"/>
              <a:t>Have faith that Dance Movement Therapy will contribute positively  to these people’s lives. </a:t>
            </a:r>
          </a:p>
          <a:p>
            <a:pPr lvl="1"/>
            <a:endParaRPr lang="en-AU" sz="3600" dirty="0"/>
          </a:p>
          <a:p>
            <a:pPr lvl="1"/>
            <a:r>
              <a:rPr lang="en-AU" sz="2400" dirty="0"/>
              <a:t>DMT can offer  a sense of expansion and freedom from confinement </a:t>
            </a:r>
          </a:p>
          <a:p>
            <a:pPr lvl="1"/>
            <a:r>
              <a:rPr lang="en-AU" sz="2400" dirty="0"/>
              <a:t>Creative visualisation and movement can be used to  - Imagine and embody positive experiences that residents can no longer access physically. E.g. skiing; swimming; being out in the bush, or flying like a bird.</a:t>
            </a:r>
          </a:p>
          <a:p>
            <a:pPr lvl="1"/>
            <a:r>
              <a:rPr lang="en-AU" sz="2400" dirty="0"/>
              <a:t>A sense of belonging or intimacy can be created in the group. </a:t>
            </a:r>
          </a:p>
          <a:p>
            <a:pPr lvl="1"/>
            <a:r>
              <a:rPr lang="en-AU" sz="2400" dirty="0"/>
              <a:t>Through smelling, touching objects, or reconnecting with activities/movements from their past, the client can connect with their </a:t>
            </a:r>
            <a:r>
              <a:rPr lang="en-AU" sz="2400" b="1" dirty="0"/>
              <a:t>past self </a:t>
            </a:r>
            <a:r>
              <a:rPr lang="en-AU" sz="2400" dirty="0"/>
              <a:t>and have this seen and  acknowledged by the therapist.</a:t>
            </a:r>
          </a:p>
          <a:p>
            <a:pPr lvl="0"/>
            <a:endParaRPr lang="en-US" sz="2800" dirty="0"/>
          </a:p>
        </p:txBody>
      </p:sp>
    </p:spTree>
    <p:extLst>
      <p:ext uri="{BB962C8B-B14F-4D97-AF65-F5344CB8AC3E}">
        <p14:creationId xmlns:p14="http://schemas.microsoft.com/office/powerpoint/2010/main" val="33027244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1B12AAC-9226-A348-9EE9-660D877676BA}"/>
              </a:ext>
            </a:extLst>
          </p:cNvPr>
          <p:cNvSpPr txBox="1"/>
          <p:nvPr/>
        </p:nvSpPr>
        <p:spPr>
          <a:xfrm>
            <a:off x="1840992" y="1304544"/>
            <a:ext cx="8180832" cy="2893100"/>
          </a:xfrm>
          <a:prstGeom prst="rect">
            <a:avLst/>
          </a:prstGeom>
          <a:noFill/>
        </p:spPr>
        <p:txBody>
          <a:bodyPr wrap="square" rtlCol="0">
            <a:spAutoFit/>
          </a:bodyPr>
          <a:lstStyle/>
          <a:p>
            <a:r>
              <a:rPr lang="en-AU" sz="3600" b="1" dirty="0"/>
              <a:t>DON’T FORGET YOURSELF</a:t>
            </a:r>
          </a:p>
          <a:p>
            <a:endParaRPr lang="en-AU" dirty="0"/>
          </a:p>
          <a:p>
            <a:r>
              <a:rPr lang="en-AU" sz="3200" dirty="0"/>
              <a:t>Refill your own well:- regularly nourish your creative self, by meeting with peers, dancing, </a:t>
            </a:r>
            <a:r>
              <a:rPr lang="en-AU" sz="3200" dirty="0" err="1"/>
              <a:t>dyading</a:t>
            </a:r>
            <a:r>
              <a:rPr lang="en-AU" sz="3200" dirty="0"/>
              <a:t>, exposing yourself to the arts,  attending workshops. Having supervision Etc. </a:t>
            </a:r>
          </a:p>
        </p:txBody>
      </p:sp>
    </p:spTree>
    <p:extLst>
      <p:ext uri="{BB962C8B-B14F-4D97-AF65-F5344CB8AC3E}">
        <p14:creationId xmlns:p14="http://schemas.microsoft.com/office/powerpoint/2010/main" val="1254754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68F0FF-1C4F-9149-AD9F-CEBA97EF7E8C}"/>
              </a:ext>
            </a:extLst>
          </p:cNvPr>
          <p:cNvSpPr txBox="1"/>
          <p:nvPr/>
        </p:nvSpPr>
        <p:spPr>
          <a:xfrm>
            <a:off x="1397000" y="1676400"/>
            <a:ext cx="9791700" cy="2862322"/>
          </a:xfrm>
          <a:prstGeom prst="rect">
            <a:avLst/>
          </a:prstGeom>
          <a:noFill/>
        </p:spPr>
        <p:txBody>
          <a:bodyPr wrap="square" rtlCol="0">
            <a:spAutoFit/>
          </a:bodyPr>
          <a:lstStyle/>
          <a:p>
            <a:pPr algn="ctr"/>
            <a:r>
              <a:rPr lang="en-US" sz="3600" b="1" dirty="0"/>
              <a:t>What goals can I  focus on for an elderly population</a:t>
            </a:r>
          </a:p>
          <a:p>
            <a:pPr algn="ctr"/>
            <a:r>
              <a:rPr lang="en-US" sz="3600" b="1" dirty="0"/>
              <a:t>And </a:t>
            </a:r>
          </a:p>
          <a:p>
            <a:pPr algn="ctr"/>
            <a:r>
              <a:rPr lang="en-US" sz="3600" b="1" dirty="0"/>
              <a:t>how do I achieve them?</a:t>
            </a:r>
          </a:p>
          <a:p>
            <a:endParaRPr lang="en-US" sz="3600" dirty="0"/>
          </a:p>
        </p:txBody>
      </p:sp>
    </p:spTree>
    <p:extLst>
      <p:ext uri="{BB962C8B-B14F-4D97-AF65-F5344CB8AC3E}">
        <p14:creationId xmlns:p14="http://schemas.microsoft.com/office/powerpoint/2010/main" val="211791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3D7A8C1-8D10-E743-B6E9-2B4740D49058}"/>
              </a:ext>
            </a:extLst>
          </p:cNvPr>
          <p:cNvSpPr txBox="1"/>
          <p:nvPr/>
        </p:nvSpPr>
        <p:spPr>
          <a:xfrm>
            <a:off x="975360" y="243840"/>
            <a:ext cx="10704575" cy="5663089"/>
          </a:xfrm>
          <a:prstGeom prst="rect">
            <a:avLst/>
          </a:prstGeom>
          <a:noFill/>
        </p:spPr>
        <p:txBody>
          <a:bodyPr wrap="square" rtlCol="0">
            <a:spAutoFit/>
          </a:bodyPr>
          <a:lstStyle/>
          <a:p>
            <a:endParaRPr lang="en-AU" dirty="0"/>
          </a:p>
          <a:p>
            <a:r>
              <a:rPr lang="en-AU" sz="3200" b="1" dirty="0"/>
              <a:t>BENEFITS OF WORKING IN AN AGED CARE HOME</a:t>
            </a:r>
          </a:p>
          <a:p>
            <a:r>
              <a:rPr lang="en-AU" dirty="0"/>
              <a:t> </a:t>
            </a:r>
          </a:p>
          <a:p>
            <a:pPr marL="342900" indent="-342900">
              <a:buFont typeface="Arial" panose="020B0604020202020204" pitchFamily="34" charset="0"/>
              <a:buChar char="•"/>
            </a:pPr>
            <a:r>
              <a:rPr lang="en-AU" sz="2800" dirty="0"/>
              <a:t>Surrounded by a team of people working towards similar goals.</a:t>
            </a:r>
          </a:p>
          <a:p>
            <a:pPr marL="342900" indent="-342900">
              <a:buFont typeface="Arial" panose="020B0604020202020204" pitchFamily="34" charset="0"/>
              <a:buChar char="•"/>
            </a:pPr>
            <a:r>
              <a:rPr lang="en-AU" sz="2800" dirty="0"/>
              <a:t>It is a safe/supported place to start working.</a:t>
            </a:r>
          </a:p>
          <a:p>
            <a:pPr marL="342900" indent="-342900">
              <a:buFont typeface="Arial" panose="020B0604020202020204" pitchFamily="34" charset="0"/>
              <a:buChar char="•"/>
            </a:pPr>
            <a:r>
              <a:rPr lang="en-AU" sz="2800" dirty="0"/>
              <a:t>It is a gentle and mostly pleasant population to work with.</a:t>
            </a:r>
          </a:p>
          <a:p>
            <a:pPr marL="342900" indent="-342900">
              <a:buFont typeface="Arial" panose="020B0604020202020204" pitchFamily="34" charset="0"/>
              <a:buChar char="•"/>
            </a:pPr>
            <a:r>
              <a:rPr lang="en-AU" sz="2800" dirty="0"/>
              <a:t>Your work will make a difference</a:t>
            </a:r>
          </a:p>
          <a:p>
            <a:pPr marL="342900" indent="-342900">
              <a:buFont typeface="Arial" panose="020B0604020202020204" pitchFamily="34" charset="0"/>
              <a:buChar char="•"/>
            </a:pPr>
            <a:r>
              <a:rPr lang="en-AU" sz="2800" dirty="0"/>
              <a:t>Your client population is already available and close at hand. i.e. located in one building.</a:t>
            </a:r>
          </a:p>
          <a:p>
            <a:pPr marL="342900" indent="-342900">
              <a:buFont typeface="Arial" panose="020B0604020202020204" pitchFamily="34" charset="0"/>
              <a:buChar char="•"/>
            </a:pPr>
            <a:r>
              <a:rPr lang="en-AU" sz="2800" dirty="0"/>
              <a:t>Don’t need to hire or pay for a dance space. </a:t>
            </a:r>
          </a:p>
          <a:p>
            <a:pPr marL="342900" indent="-342900">
              <a:buFont typeface="Arial" panose="020B0604020202020204" pitchFamily="34" charset="0"/>
              <a:buChar char="•"/>
            </a:pPr>
            <a:r>
              <a:rPr lang="en-AU" sz="2800" dirty="0"/>
              <a:t>There are work opportunities available and they are paid.</a:t>
            </a:r>
          </a:p>
          <a:p>
            <a:pPr marL="342900" indent="-342900">
              <a:buFont typeface="Arial" panose="020B0604020202020204" pitchFamily="34" charset="0"/>
              <a:buChar char="•"/>
            </a:pPr>
            <a:r>
              <a:rPr lang="en-AU" sz="2800" dirty="0"/>
              <a:t>You don’t need to advertise your sessions</a:t>
            </a:r>
          </a:p>
          <a:p>
            <a:r>
              <a:rPr lang="en-AU" sz="2400" dirty="0"/>
              <a:t> </a:t>
            </a:r>
          </a:p>
          <a:p>
            <a:endParaRPr lang="en-US" dirty="0"/>
          </a:p>
        </p:txBody>
      </p:sp>
    </p:spTree>
    <p:extLst>
      <p:ext uri="{BB962C8B-B14F-4D97-AF65-F5344CB8AC3E}">
        <p14:creationId xmlns:p14="http://schemas.microsoft.com/office/powerpoint/2010/main" val="4158369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854B48B-AA61-C64E-8C4A-D0357602D0AB}"/>
              </a:ext>
            </a:extLst>
          </p:cNvPr>
          <p:cNvSpPr txBox="1"/>
          <p:nvPr/>
        </p:nvSpPr>
        <p:spPr>
          <a:xfrm>
            <a:off x="419100" y="1600200"/>
            <a:ext cx="10833100" cy="4955203"/>
          </a:xfrm>
          <a:prstGeom prst="rect">
            <a:avLst/>
          </a:prstGeom>
          <a:noFill/>
        </p:spPr>
        <p:txBody>
          <a:bodyPr wrap="square" rtlCol="0">
            <a:spAutoFit/>
          </a:bodyPr>
          <a:lstStyle/>
          <a:p>
            <a:endParaRPr lang="en-US" dirty="0"/>
          </a:p>
          <a:p>
            <a:pPr marL="342900" indent="-342900">
              <a:buAutoNum type="arabicPeriod"/>
            </a:pPr>
            <a:r>
              <a:rPr lang="en-US" sz="3200" b="1" dirty="0" err="1"/>
              <a:t>Individualising</a:t>
            </a:r>
            <a:r>
              <a:rPr lang="en-US" sz="3200" b="1" dirty="0"/>
              <a:t> the clients within the group so that they feel they are more than a room number</a:t>
            </a:r>
          </a:p>
          <a:p>
            <a:endParaRPr lang="en-US" sz="2400" dirty="0"/>
          </a:p>
          <a:p>
            <a:r>
              <a:rPr lang="en-US" sz="2400" b="1" dirty="0"/>
              <a:t>Method examples:</a:t>
            </a:r>
          </a:p>
          <a:p>
            <a:endParaRPr lang="en-US" sz="2400" dirty="0"/>
          </a:p>
          <a:p>
            <a:pPr marL="285750" indent="-285750">
              <a:buFont typeface="Arial" panose="020B0604020202020204" pitchFamily="34" charset="0"/>
              <a:buChar char="•"/>
            </a:pPr>
            <a:r>
              <a:rPr lang="en-US" sz="2400" dirty="0"/>
              <a:t>personal interaction</a:t>
            </a:r>
          </a:p>
          <a:p>
            <a:pPr marL="285750" indent="-285750">
              <a:buFont typeface="Arial" panose="020B0604020202020204" pitchFamily="34" charset="0"/>
              <a:buChar char="•"/>
            </a:pPr>
            <a:r>
              <a:rPr lang="en-US" sz="2400" dirty="0"/>
              <a:t>Highlighting, their movements </a:t>
            </a:r>
            <a:r>
              <a:rPr lang="en-US" sz="2400"/>
              <a:t>(by mirroring</a:t>
            </a:r>
            <a:r>
              <a:rPr lang="en-US" sz="2400" dirty="0"/>
              <a:t>; reflecting; verbally describing)</a:t>
            </a:r>
          </a:p>
          <a:p>
            <a:pPr marL="285750" indent="-285750">
              <a:buFont typeface="Arial" panose="020B0604020202020204" pitchFamily="34" charset="0"/>
              <a:buChar char="•"/>
            </a:pPr>
            <a:r>
              <a:rPr lang="en-US" sz="2400" dirty="0"/>
              <a:t>Setting goals for a particular person in the group (maybe for 2 people each session)</a:t>
            </a:r>
          </a:p>
          <a:p>
            <a:pPr marL="285750" indent="-285750">
              <a:buFont typeface="Arial" panose="020B0604020202020204" pitchFamily="34" charset="0"/>
              <a:buChar char="•"/>
            </a:pPr>
            <a:r>
              <a:rPr lang="en-US" sz="2400" dirty="0"/>
              <a:t>Get the group to help them extend or achieve their goals.</a:t>
            </a:r>
          </a:p>
          <a:p>
            <a:pPr marL="285750" indent="-285750">
              <a:buFont typeface="Arial" panose="020B0604020202020204" pitchFamily="34" charset="0"/>
              <a:buChar char="•"/>
            </a:pPr>
            <a:r>
              <a:rPr lang="en-US" sz="2400" dirty="0"/>
              <a:t>Highlight something someone is doing well</a:t>
            </a:r>
          </a:p>
          <a:p>
            <a:pPr marL="285750" indent="-285750">
              <a:buFont typeface="Arial" panose="020B0604020202020204" pitchFamily="34" charset="0"/>
              <a:buChar char="•"/>
            </a:pPr>
            <a:endParaRPr lang="en-US" sz="2400" dirty="0"/>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387514654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561EDE-6CA8-1E44-BE7B-DCF81BA79AC0}"/>
              </a:ext>
            </a:extLst>
          </p:cNvPr>
          <p:cNvSpPr txBox="1"/>
          <p:nvPr/>
        </p:nvSpPr>
        <p:spPr>
          <a:xfrm>
            <a:off x="889000" y="406400"/>
            <a:ext cx="10629900" cy="6709529"/>
          </a:xfrm>
          <a:prstGeom prst="rect">
            <a:avLst/>
          </a:prstGeom>
          <a:noFill/>
        </p:spPr>
        <p:txBody>
          <a:bodyPr wrap="square" rtlCol="0">
            <a:spAutoFit/>
          </a:bodyPr>
          <a:lstStyle/>
          <a:p>
            <a:r>
              <a:rPr lang="en-US" sz="3200" b="1" dirty="0"/>
              <a:t>2. Enlivenment- To “come alive”, have intent  and purpose, to become more responsive and expressive.</a:t>
            </a:r>
          </a:p>
          <a:p>
            <a:endParaRPr lang="en-US" dirty="0"/>
          </a:p>
          <a:p>
            <a:r>
              <a:rPr lang="en-US" sz="2400" b="1" dirty="0"/>
              <a:t>Method examples:</a:t>
            </a:r>
          </a:p>
          <a:p>
            <a:pPr marL="285750" indent="-285750">
              <a:buFont typeface="Arial" panose="020B0604020202020204" pitchFamily="34" charset="0"/>
              <a:buChar char="•"/>
            </a:pPr>
            <a:r>
              <a:rPr lang="en-US" sz="2400" dirty="0"/>
              <a:t>Through movement (moving makes you feel enlivened)</a:t>
            </a:r>
          </a:p>
          <a:p>
            <a:pPr marL="285750" indent="-285750">
              <a:buFont typeface="Arial" panose="020B0604020202020204" pitchFamily="34" charset="0"/>
              <a:buChar char="•"/>
            </a:pPr>
            <a:r>
              <a:rPr lang="en-US" sz="2400" dirty="0"/>
              <a:t>Personal interaction</a:t>
            </a:r>
          </a:p>
          <a:p>
            <a:pPr marL="285750" indent="-285750">
              <a:buFont typeface="Arial" panose="020B0604020202020204" pitchFamily="34" charset="0"/>
              <a:buChar char="•"/>
            </a:pPr>
            <a:r>
              <a:rPr lang="en-US" sz="2400" dirty="0"/>
              <a:t>Through sound e.g. clients use chopsticks tapping or drumming to Bizet’s </a:t>
            </a:r>
            <a:r>
              <a:rPr lang="en-US" sz="2400" dirty="0" err="1"/>
              <a:t>Toreaodor</a:t>
            </a:r>
            <a:r>
              <a:rPr lang="en-US" sz="2400" dirty="0"/>
              <a:t> </a:t>
            </a:r>
          </a:p>
          <a:p>
            <a:pPr marL="285750" indent="-285750">
              <a:buFont typeface="Arial" panose="020B0604020202020204" pitchFamily="34" charset="0"/>
              <a:buChar char="•"/>
            </a:pPr>
            <a:r>
              <a:rPr lang="en-US" sz="2400" dirty="0"/>
              <a:t>look for association so they become personally involved.</a:t>
            </a:r>
          </a:p>
          <a:p>
            <a:pPr marL="285750" indent="-285750">
              <a:buFont typeface="Arial" panose="020B0604020202020204" pitchFamily="34" charset="0"/>
              <a:buChar char="•"/>
            </a:pPr>
            <a:r>
              <a:rPr lang="en-US" sz="2400" dirty="0"/>
              <a:t>Dance the goal i.e. the dance of intentionality and purpose (opposite to flatness, immobility, death, depression) </a:t>
            </a:r>
          </a:p>
          <a:p>
            <a:pPr marL="285750" indent="-285750">
              <a:buFont typeface="Arial" panose="020B0604020202020204" pitchFamily="34" charset="0"/>
              <a:buChar char="•"/>
            </a:pPr>
            <a:r>
              <a:rPr lang="en-US" sz="2400" dirty="0"/>
              <a:t>Use qualities like rain, wind, thunder to get varying intensity using rubbing of hands, clapping to clapping hard or loud, or chopsticks slow to fast, soft to loud for rain.</a:t>
            </a:r>
          </a:p>
          <a:p>
            <a:pPr marL="285750" indent="-285750">
              <a:buFont typeface="Arial" panose="020B0604020202020204" pitchFamily="34" charset="0"/>
              <a:buChar char="•"/>
            </a:pPr>
            <a:r>
              <a:rPr lang="en-US" sz="2400" dirty="0"/>
              <a:t>Bring out passion/sexuality using tango music\e.g. </a:t>
            </a:r>
            <a:r>
              <a:rPr lang="en-US" sz="2400" dirty="0" err="1"/>
              <a:t>Piazola</a:t>
            </a:r>
            <a:r>
              <a:rPr lang="en-US" sz="2400" dirty="0"/>
              <a:t> ‘s </a:t>
            </a:r>
            <a:r>
              <a:rPr lang="en-US" sz="2400" dirty="0" err="1"/>
              <a:t>libertango</a:t>
            </a:r>
            <a:r>
              <a:rPr lang="en-US" sz="2400" dirty="0"/>
              <a:t> - sexuality can be expressed in the fingertips or the eyebrows</a:t>
            </a:r>
          </a:p>
          <a:p>
            <a:pPr marL="285750" indent="-28575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2749492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D98B7C6-5FAE-2045-A780-130DF21CC5B8}"/>
              </a:ext>
            </a:extLst>
          </p:cNvPr>
          <p:cNvSpPr txBox="1"/>
          <p:nvPr/>
        </p:nvSpPr>
        <p:spPr>
          <a:xfrm>
            <a:off x="1206500" y="1333500"/>
            <a:ext cx="10007600" cy="5539978"/>
          </a:xfrm>
          <a:prstGeom prst="rect">
            <a:avLst/>
          </a:prstGeom>
          <a:noFill/>
        </p:spPr>
        <p:txBody>
          <a:bodyPr wrap="square" rtlCol="0">
            <a:spAutoFit/>
          </a:bodyPr>
          <a:lstStyle/>
          <a:p>
            <a:r>
              <a:rPr lang="en-US" sz="3200" b="1" dirty="0"/>
              <a:t>3.Experiencing space differently (mostly indoors in hostel can feel like being in a prison)</a:t>
            </a:r>
          </a:p>
          <a:p>
            <a:r>
              <a:rPr lang="en-US" sz="2400" b="1" dirty="0"/>
              <a:t>Method examples:</a:t>
            </a:r>
          </a:p>
          <a:p>
            <a:endParaRPr lang="en-US" dirty="0"/>
          </a:p>
          <a:p>
            <a:pPr marL="285750" indent="-285750">
              <a:buFont typeface="Arial" panose="020B0604020202020204" pitchFamily="34" charset="0"/>
              <a:buChar char="•"/>
            </a:pPr>
            <a:r>
              <a:rPr lang="en-US" sz="2400" dirty="0"/>
              <a:t>Get them to move if able to, in and out of the space one at a time with their walkers, maybe with a scarf dance</a:t>
            </a:r>
          </a:p>
          <a:p>
            <a:pPr marL="285750" indent="-285750">
              <a:buFont typeface="Arial" panose="020B0604020202020204" pitchFamily="34" charset="0"/>
              <a:buChar char="•"/>
            </a:pPr>
            <a:r>
              <a:rPr lang="en-US" sz="2400" dirty="0"/>
              <a:t>With the help of someone mobile, move a piece of material over </a:t>
            </a:r>
            <a:r>
              <a:rPr lang="en-US" sz="2400" dirty="0" err="1"/>
              <a:t>ther</a:t>
            </a:r>
            <a:r>
              <a:rPr lang="en-US" sz="2400" dirty="0"/>
              <a:t> heads so they have to reach to touch it</a:t>
            </a:r>
          </a:p>
          <a:p>
            <a:pPr marL="285750" indent="-285750">
              <a:buFont typeface="Arial" panose="020B0604020202020204" pitchFamily="34" charset="0"/>
              <a:buChar char="•"/>
            </a:pPr>
            <a:r>
              <a:rPr lang="en-US" sz="2400" dirty="0"/>
              <a:t>Their breathing space can change, Shape flow: Bulge and retreat</a:t>
            </a:r>
          </a:p>
          <a:p>
            <a:r>
              <a:rPr lang="en-US" sz="2400" dirty="0"/>
              <a:t>					  rise and fall</a:t>
            </a:r>
          </a:p>
          <a:p>
            <a:r>
              <a:rPr lang="en-US" sz="2400" dirty="0"/>
              <a:t>					  side to side</a:t>
            </a:r>
          </a:p>
          <a:p>
            <a:r>
              <a:rPr lang="en-US" sz="2400" dirty="0"/>
              <a:t>Using Laban: 	Space is about attention to the world</a:t>
            </a:r>
          </a:p>
          <a:p>
            <a:r>
              <a:rPr lang="en-US" sz="2400" dirty="0"/>
              <a:t>		Time is about decision making</a:t>
            </a:r>
          </a:p>
          <a:p>
            <a:r>
              <a:rPr lang="en-US" sz="2400" dirty="0"/>
              <a:t>		Weight is about assertion	</a:t>
            </a:r>
          </a:p>
        </p:txBody>
      </p:sp>
    </p:spTree>
    <p:extLst>
      <p:ext uri="{BB962C8B-B14F-4D97-AF65-F5344CB8AC3E}">
        <p14:creationId xmlns:p14="http://schemas.microsoft.com/office/powerpoint/2010/main" val="10556055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F3D3529-BC7F-9146-A1E3-A36D4B4BB436}"/>
              </a:ext>
            </a:extLst>
          </p:cNvPr>
          <p:cNvSpPr txBox="1"/>
          <p:nvPr/>
        </p:nvSpPr>
        <p:spPr>
          <a:xfrm>
            <a:off x="850900" y="812800"/>
            <a:ext cx="10414000" cy="4401205"/>
          </a:xfrm>
          <a:prstGeom prst="rect">
            <a:avLst/>
          </a:prstGeom>
          <a:noFill/>
        </p:spPr>
        <p:txBody>
          <a:bodyPr wrap="square" rtlCol="0">
            <a:spAutoFit/>
          </a:bodyPr>
          <a:lstStyle/>
          <a:p>
            <a:r>
              <a:rPr lang="en-US" sz="4000" b="1" dirty="0"/>
              <a:t>What do I include in my report?</a:t>
            </a:r>
          </a:p>
          <a:p>
            <a:pPr marL="285750" indent="-285750">
              <a:buFont typeface="Arial" panose="020B0604020202020204" pitchFamily="34" charset="0"/>
              <a:buChar char="•"/>
            </a:pPr>
            <a:r>
              <a:rPr lang="en-US" sz="2400" dirty="0"/>
              <a:t>Goals</a:t>
            </a:r>
          </a:p>
          <a:p>
            <a:pPr marL="285750" indent="-285750">
              <a:buFont typeface="Arial" panose="020B0604020202020204" pitchFamily="34" charset="0"/>
              <a:buChar char="•"/>
            </a:pPr>
            <a:r>
              <a:rPr lang="en-US" sz="2400" dirty="0"/>
              <a:t>How you got there</a:t>
            </a:r>
          </a:p>
          <a:p>
            <a:pPr marL="285750" indent="-285750">
              <a:buFont typeface="Arial" panose="020B0604020202020204" pitchFamily="34" charset="0"/>
              <a:buChar char="•"/>
            </a:pPr>
            <a:r>
              <a:rPr lang="en-US" sz="2400" dirty="0"/>
              <a:t>Significant moments</a:t>
            </a:r>
          </a:p>
          <a:p>
            <a:pPr marL="285750" indent="-285750">
              <a:buFont typeface="Arial" panose="020B0604020202020204" pitchFamily="34" charset="0"/>
              <a:buChar char="•"/>
            </a:pPr>
            <a:r>
              <a:rPr lang="en-US" sz="2400" dirty="0"/>
              <a:t>What stood out for me </a:t>
            </a:r>
          </a:p>
          <a:p>
            <a:pPr marL="285750" indent="-285750">
              <a:buFont typeface="Arial" panose="020B0604020202020204" pitchFamily="34" charset="0"/>
              <a:buChar char="•"/>
            </a:pPr>
            <a:r>
              <a:rPr lang="en-US" sz="2400" dirty="0"/>
              <a:t>What stood out for the clients</a:t>
            </a:r>
          </a:p>
          <a:p>
            <a:pPr marL="285750" indent="-285750">
              <a:buFont typeface="Arial" panose="020B0604020202020204" pitchFamily="34" charset="0"/>
              <a:buChar char="•"/>
            </a:pPr>
            <a:r>
              <a:rPr lang="en-US" sz="2400" dirty="0"/>
              <a:t>Expressive moments</a:t>
            </a:r>
          </a:p>
          <a:p>
            <a:pPr marL="285750" indent="-285750">
              <a:buFont typeface="Arial" panose="020B0604020202020204" pitchFamily="34" charset="0"/>
              <a:buChar char="•"/>
            </a:pPr>
            <a:r>
              <a:rPr lang="en-US" sz="2400" dirty="0"/>
              <a:t>Take a photo of the session ( with permission) which can also be pinned up on board</a:t>
            </a:r>
            <a:r>
              <a:rPr lang="en-US" dirty="0"/>
              <a:t>.</a:t>
            </a:r>
          </a:p>
          <a:p>
            <a:pPr marL="285750" indent="-285750">
              <a:buFont typeface="Arial" panose="020B0604020202020204" pitchFamily="34" charset="0"/>
              <a:buChar char="•"/>
            </a:pPr>
            <a:r>
              <a:rPr lang="en-US" sz="2400" dirty="0"/>
              <a:t>Assess how much they got into e.g. expressiveness or changed their breathing, or had a sense of fun etc.</a:t>
            </a:r>
          </a:p>
        </p:txBody>
      </p:sp>
    </p:spTree>
    <p:extLst>
      <p:ext uri="{BB962C8B-B14F-4D97-AF65-F5344CB8AC3E}">
        <p14:creationId xmlns:p14="http://schemas.microsoft.com/office/powerpoint/2010/main" val="2620320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95C8EC4-84A6-7E44-8F50-D7C6F19F1F8F}"/>
              </a:ext>
            </a:extLst>
          </p:cNvPr>
          <p:cNvPicPr>
            <a:picLocks noChangeAspect="1"/>
          </p:cNvPicPr>
          <p:nvPr/>
        </p:nvPicPr>
        <p:blipFill>
          <a:blip r:embed="rId2"/>
          <a:stretch>
            <a:fillRect/>
          </a:stretch>
        </p:blipFill>
        <p:spPr>
          <a:xfrm>
            <a:off x="445167" y="0"/>
            <a:ext cx="10143117" cy="6981921"/>
          </a:xfrm>
          <a:prstGeom prst="rect">
            <a:avLst/>
          </a:prstGeom>
        </p:spPr>
      </p:pic>
    </p:spTree>
    <p:extLst>
      <p:ext uri="{BB962C8B-B14F-4D97-AF65-F5344CB8AC3E}">
        <p14:creationId xmlns:p14="http://schemas.microsoft.com/office/powerpoint/2010/main" val="2223175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5B83687-7111-644D-99D1-506D0056820B}"/>
              </a:ext>
            </a:extLst>
          </p:cNvPr>
          <p:cNvPicPr>
            <a:picLocks noChangeAspect="1"/>
          </p:cNvPicPr>
          <p:nvPr/>
        </p:nvPicPr>
        <p:blipFill>
          <a:blip r:embed="rId2"/>
          <a:stretch>
            <a:fillRect/>
          </a:stretch>
        </p:blipFill>
        <p:spPr>
          <a:xfrm>
            <a:off x="1323123" y="1"/>
            <a:ext cx="9360919" cy="6858000"/>
          </a:xfrm>
          <a:prstGeom prst="rect">
            <a:avLst/>
          </a:prstGeom>
        </p:spPr>
      </p:pic>
    </p:spTree>
    <p:extLst>
      <p:ext uri="{BB962C8B-B14F-4D97-AF65-F5344CB8AC3E}">
        <p14:creationId xmlns:p14="http://schemas.microsoft.com/office/powerpoint/2010/main" val="2762515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3FC6477-90AF-5D4D-8244-D530289736AF}"/>
              </a:ext>
            </a:extLst>
          </p:cNvPr>
          <p:cNvSpPr txBox="1"/>
          <p:nvPr/>
        </p:nvSpPr>
        <p:spPr>
          <a:xfrm>
            <a:off x="926592" y="377952"/>
            <a:ext cx="10546080" cy="5170646"/>
          </a:xfrm>
          <a:prstGeom prst="rect">
            <a:avLst/>
          </a:prstGeom>
          <a:noFill/>
        </p:spPr>
        <p:txBody>
          <a:bodyPr wrap="square" rtlCol="0">
            <a:spAutoFit/>
          </a:bodyPr>
          <a:lstStyle/>
          <a:p>
            <a:r>
              <a:rPr lang="en-AU" sz="3200" b="1" dirty="0"/>
              <a:t>CHALLENGES OF WORKING IN AN AGED CARE HOME</a:t>
            </a:r>
          </a:p>
          <a:p>
            <a:r>
              <a:rPr lang="en-AU" dirty="0"/>
              <a:t> </a:t>
            </a:r>
          </a:p>
          <a:p>
            <a:r>
              <a:rPr lang="en-AU" sz="2800" dirty="0"/>
              <a:t>Privacy  and creation of an intimate space may be a problem.</a:t>
            </a:r>
          </a:p>
          <a:p>
            <a:r>
              <a:rPr lang="en-AU" sz="2800" dirty="0"/>
              <a:t> </a:t>
            </a:r>
          </a:p>
          <a:p>
            <a:r>
              <a:rPr lang="en-AU" sz="2800" dirty="0"/>
              <a:t>Staff may not be aware of breaking boundaries in your session (If you are running a session where some depth is achieved it can be disruptive to have staff entering and leaving the space)</a:t>
            </a:r>
          </a:p>
          <a:p>
            <a:r>
              <a:rPr lang="en-AU" sz="2800" dirty="0"/>
              <a:t> </a:t>
            </a:r>
          </a:p>
          <a:p>
            <a:r>
              <a:rPr lang="en-AU" sz="2800" dirty="0"/>
              <a:t>Your dance movement therapy work and its value may not be understood. It may be mistaken for an exercise or dance exercise session so your work  is undervalued. (DMT is an </a:t>
            </a:r>
            <a:r>
              <a:rPr lang="en-AU" sz="2800" b="1" dirty="0"/>
              <a:t>art form</a:t>
            </a:r>
            <a:r>
              <a:rPr lang="en-AU" sz="2800" dirty="0"/>
              <a:t> as well as a therapy) </a:t>
            </a:r>
          </a:p>
        </p:txBody>
      </p:sp>
    </p:spTree>
    <p:extLst>
      <p:ext uri="{BB962C8B-B14F-4D97-AF65-F5344CB8AC3E}">
        <p14:creationId xmlns:p14="http://schemas.microsoft.com/office/powerpoint/2010/main" val="217518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9A03C-A6F0-5040-8EFD-CE739316B4D8}"/>
              </a:ext>
            </a:extLst>
          </p:cNvPr>
          <p:cNvSpPr>
            <a:spLocks noGrp="1"/>
          </p:cNvSpPr>
          <p:nvPr>
            <p:ph type="title"/>
          </p:nvPr>
        </p:nvSpPr>
        <p:spPr>
          <a:solidFill>
            <a:schemeClr val="accent2"/>
          </a:solidFill>
        </p:spPr>
        <p:txBody>
          <a:bodyPr>
            <a:normAutofit fontScale="90000"/>
          </a:bodyPr>
          <a:lstStyle/>
          <a:p>
            <a:r>
              <a:rPr lang="en-AU" b="1" dirty="0"/>
              <a:t>What do I meet when I enter an aged care home.</a:t>
            </a:r>
            <a:br>
              <a:rPr lang="en-AU" b="1" dirty="0"/>
            </a:br>
            <a:endParaRPr lang="en-US" dirty="0"/>
          </a:p>
        </p:txBody>
      </p:sp>
      <p:sp>
        <p:nvSpPr>
          <p:cNvPr id="3" name="Content Placeholder 2">
            <a:extLst>
              <a:ext uri="{FF2B5EF4-FFF2-40B4-BE49-F238E27FC236}">
                <a16:creationId xmlns:a16="http://schemas.microsoft.com/office/drawing/2014/main" id="{F10EAC21-C714-0645-A41F-66B36E0C1C63}"/>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1003758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9A03C-A6F0-5040-8EFD-CE739316B4D8}"/>
              </a:ext>
            </a:extLst>
          </p:cNvPr>
          <p:cNvSpPr>
            <a:spLocks noGrp="1"/>
          </p:cNvSpPr>
          <p:nvPr>
            <p:ph type="title"/>
          </p:nvPr>
        </p:nvSpPr>
        <p:spPr>
          <a:solidFill>
            <a:schemeClr val="accent2"/>
          </a:solidFill>
        </p:spPr>
        <p:txBody>
          <a:bodyPr>
            <a:normAutofit fontScale="90000"/>
          </a:bodyPr>
          <a:lstStyle/>
          <a:p>
            <a:r>
              <a:rPr lang="en-AU" b="1" dirty="0"/>
              <a:t>What do I meet when I enter an aged care home.</a:t>
            </a:r>
            <a:br>
              <a:rPr lang="en-AU" b="1" dirty="0"/>
            </a:br>
            <a:endParaRPr lang="en-US" dirty="0"/>
          </a:p>
        </p:txBody>
      </p:sp>
      <p:sp>
        <p:nvSpPr>
          <p:cNvPr id="3" name="Content Placeholder 2">
            <a:extLst>
              <a:ext uri="{FF2B5EF4-FFF2-40B4-BE49-F238E27FC236}">
                <a16:creationId xmlns:a16="http://schemas.microsoft.com/office/drawing/2014/main" id="{F10EAC21-C714-0645-A41F-66B36E0C1C63}"/>
              </a:ext>
            </a:extLst>
          </p:cNvPr>
          <p:cNvSpPr>
            <a:spLocks noGrp="1"/>
          </p:cNvSpPr>
          <p:nvPr>
            <p:ph idx="1"/>
          </p:nvPr>
        </p:nvSpPr>
        <p:spPr/>
        <p:txBody>
          <a:bodyPr/>
          <a:lstStyle/>
          <a:p>
            <a:r>
              <a:rPr lang="en-US" dirty="0"/>
              <a:t>Loss of Context:  As an aged  client, I’m placed in an environment where I have no connection at a time of my life when it is more difficult for me to make connections</a:t>
            </a:r>
          </a:p>
        </p:txBody>
      </p:sp>
    </p:spTree>
    <p:extLst>
      <p:ext uri="{BB962C8B-B14F-4D97-AF65-F5344CB8AC3E}">
        <p14:creationId xmlns:p14="http://schemas.microsoft.com/office/powerpoint/2010/main" val="14786725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9A03C-A6F0-5040-8EFD-CE739316B4D8}"/>
              </a:ext>
            </a:extLst>
          </p:cNvPr>
          <p:cNvSpPr>
            <a:spLocks noGrp="1"/>
          </p:cNvSpPr>
          <p:nvPr>
            <p:ph type="title"/>
          </p:nvPr>
        </p:nvSpPr>
        <p:spPr>
          <a:solidFill>
            <a:schemeClr val="accent2"/>
          </a:solidFill>
        </p:spPr>
        <p:txBody>
          <a:bodyPr>
            <a:normAutofit fontScale="90000"/>
          </a:bodyPr>
          <a:lstStyle/>
          <a:p>
            <a:r>
              <a:rPr lang="en-AU" b="1" dirty="0"/>
              <a:t>What do I meet when I enter an aged care home.</a:t>
            </a:r>
            <a:br>
              <a:rPr lang="en-AU" b="1" dirty="0"/>
            </a:br>
            <a:endParaRPr lang="en-US" dirty="0"/>
          </a:p>
        </p:txBody>
      </p:sp>
      <p:sp>
        <p:nvSpPr>
          <p:cNvPr id="3" name="Content Placeholder 2">
            <a:extLst>
              <a:ext uri="{FF2B5EF4-FFF2-40B4-BE49-F238E27FC236}">
                <a16:creationId xmlns:a16="http://schemas.microsoft.com/office/drawing/2014/main" id="{F10EAC21-C714-0645-A41F-66B36E0C1C63}"/>
              </a:ext>
            </a:extLst>
          </p:cNvPr>
          <p:cNvSpPr>
            <a:spLocks noGrp="1"/>
          </p:cNvSpPr>
          <p:nvPr>
            <p:ph idx="1"/>
          </p:nvPr>
        </p:nvSpPr>
        <p:spPr/>
        <p:txBody>
          <a:bodyPr/>
          <a:lstStyle/>
          <a:p>
            <a:pPr lvl="0"/>
            <a:r>
              <a:rPr lang="en-US" dirty="0"/>
              <a:t>Loss of Context:  As an aged  client, I’m placed in an environment where I have no connection at a time of my life when it is more difficult for me to make connections</a:t>
            </a:r>
          </a:p>
          <a:p>
            <a:pPr marL="285750" lvl="0" indent="-285750"/>
            <a:r>
              <a:rPr lang="en-US" dirty="0"/>
              <a:t>Individuals with less energy, Restricted movement, Pain, loss of hearing.</a:t>
            </a:r>
            <a:endParaRPr lang="en-AU" dirty="0"/>
          </a:p>
          <a:p>
            <a:endParaRPr lang="en-US" dirty="0"/>
          </a:p>
        </p:txBody>
      </p:sp>
    </p:spTree>
    <p:extLst>
      <p:ext uri="{BB962C8B-B14F-4D97-AF65-F5344CB8AC3E}">
        <p14:creationId xmlns:p14="http://schemas.microsoft.com/office/powerpoint/2010/main" val="2596680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9A03C-A6F0-5040-8EFD-CE739316B4D8}"/>
              </a:ext>
            </a:extLst>
          </p:cNvPr>
          <p:cNvSpPr>
            <a:spLocks noGrp="1"/>
          </p:cNvSpPr>
          <p:nvPr>
            <p:ph type="title"/>
          </p:nvPr>
        </p:nvSpPr>
        <p:spPr>
          <a:solidFill>
            <a:schemeClr val="accent2"/>
          </a:solidFill>
        </p:spPr>
        <p:txBody>
          <a:bodyPr>
            <a:normAutofit fontScale="90000"/>
          </a:bodyPr>
          <a:lstStyle/>
          <a:p>
            <a:r>
              <a:rPr lang="en-AU" b="1" dirty="0"/>
              <a:t>What do I meet when I enter an aged care home.</a:t>
            </a:r>
            <a:br>
              <a:rPr lang="en-AU" b="1" dirty="0"/>
            </a:br>
            <a:endParaRPr lang="en-US" dirty="0"/>
          </a:p>
        </p:txBody>
      </p:sp>
      <p:sp>
        <p:nvSpPr>
          <p:cNvPr id="3" name="Content Placeholder 2">
            <a:extLst>
              <a:ext uri="{FF2B5EF4-FFF2-40B4-BE49-F238E27FC236}">
                <a16:creationId xmlns:a16="http://schemas.microsoft.com/office/drawing/2014/main" id="{F10EAC21-C714-0645-A41F-66B36E0C1C63}"/>
              </a:ext>
            </a:extLst>
          </p:cNvPr>
          <p:cNvSpPr>
            <a:spLocks noGrp="1"/>
          </p:cNvSpPr>
          <p:nvPr>
            <p:ph idx="1"/>
          </p:nvPr>
        </p:nvSpPr>
        <p:spPr/>
        <p:txBody>
          <a:bodyPr/>
          <a:lstStyle/>
          <a:p>
            <a:pPr lvl="0"/>
            <a:r>
              <a:rPr lang="en-US" dirty="0"/>
              <a:t>Loss of Context:  As an aged  client, I’m placed in an environment where I have no connection at a time of my life when it is more difficult for me to make connections</a:t>
            </a:r>
          </a:p>
          <a:p>
            <a:pPr marL="285750" indent="-285750"/>
            <a:r>
              <a:rPr lang="en-US" dirty="0"/>
              <a:t>Individuals with less energy, Restricted movement, Pain, loss of hearing. </a:t>
            </a:r>
          </a:p>
          <a:p>
            <a:pPr marL="285750" indent="-285750"/>
            <a:r>
              <a:rPr lang="en-US" dirty="0" err="1"/>
              <a:t>Institutionalised</a:t>
            </a:r>
            <a:r>
              <a:rPr lang="en-US" dirty="0"/>
              <a:t> individuals – it can feel impersonal or at worst dehumanizing.</a:t>
            </a:r>
            <a:endParaRPr lang="en-AU" dirty="0"/>
          </a:p>
          <a:p>
            <a:pPr marL="285750" lvl="0" indent="-285750"/>
            <a:endParaRPr lang="en-AU" dirty="0"/>
          </a:p>
          <a:p>
            <a:endParaRPr lang="en-US" dirty="0"/>
          </a:p>
        </p:txBody>
      </p:sp>
    </p:spTree>
    <p:extLst>
      <p:ext uri="{BB962C8B-B14F-4D97-AF65-F5344CB8AC3E}">
        <p14:creationId xmlns:p14="http://schemas.microsoft.com/office/powerpoint/2010/main" val="22487276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577</TotalTime>
  <Words>1578</Words>
  <Application>Microsoft Macintosh PowerPoint</Application>
  <PresentationFormat>Widescreen</PresentationFormat>
  <Paragraphs>129</Paragraphs>
  <Slides>23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Calibri Light</vt:lpstr>
      <vt:lpstr>Office Theme</vt:lpstr>
      <vt:lpstr>The benefits and challenges of working in an aged care facility </vt:lpstr>
      <vt:lpstr>PowerPoint Presentation</vt:lpstr>
      <vt:lpstr>PowerPoint Presentation</vt:lpstr>
      <vt:lpstr>PowerPoint Presentation</vt:lpstr>
      <vt:lpstr>PowerPoint Presentation</vt:lpstr>
      <vt:lpstr>What do I meet when I enter an aged care home. </vt:lpstr>
      <vt:lpstr>What do I meet when I enter an aged care home. </vt:lpstr>
      <vt:lpstr>What do I meet when I enter an aged care home. </vt:lpstr>
      <vt:lpstr>What do I meet when I enter an aged care home. </vt:lpstr>
      <vt:lpstr>What do I meet when I enter an aged care home. </vt:lpstr>
      <vt:lpstr>What do I meet when I enter an aged care home. </vt:lpstr>
      <vt:lpstr>What do I meet when I enter an aged care home.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Bouthaina Mayall</dc:creator>
  <cp:lastModifiedBy>Bouthaina Mayall</cp:lastModifiedBy>
  <cp:revision>32</cp:revision>
  <dcterms:created xsi:type="dcterms:W3CDTF">2022-08-03T04:38:38Z</dcterms:created>
  <dcterms:modified xsi:type="dcterms:W3CDTF">2022-08-03T21:47:14Z</dcterms:modified>
</cp:coreProperties>
</file>